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8" r:id="rId4"/>
  </p:sldMasterIdLst>
  <p:notesMasterIdLst>
    <p:notesMasterId r:id="rId14"/>
  </p:notesMasterIdLst>
  <p:handoutMasterIdLst>
    <p:handoutMasterId r:id="rId15"/>
  </p:handoutMasterIdLst>
  <p:sldIdLst>
    <p:sldId id="2031" r:id="rId5"/>
    <p:sldId id="2025" r:id="rId6"/>
    <p:sldId id="2040" r:id="rId7"/>
    <p:sldId id="2043" r:id="rId8"/>
    <p:sldId id="2045" r:id="rId9"/>
    <p:sldId id="2047" r:id="rId10"/>
    <p:sldId id="2048" r:id="rId11"/>
    <p:sldId id="2056" r:id="rId12"/>
    <p:sldId id="2051" r:id="rId13"/>
  </p:sldIdLst>
  <p:sldSz cx="12192000" cy="6858000"/>
  <p:notesSz cx="6858000" cy="1171575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gatebase Medium" panose="00000500000000000000" charset="0"/>
      <p:regular r:id="rId22"/>
    </p:embeddedFont>
    <p:embeddedFont>
      <p:font typeface="Roboto Bold" panose="020B0604020202020204" charset="0"/>
      <p:bold r:id="rId23"/>
    </p:embeddedFont>
    <p:embeddedFont>
      <p:font typeface="Roboto Light" panose="02000000000000000000" pitchFamily="2" charset="0"/>
      <p:regular r:id="rId24"/>
      <p:italic r:id="rId25"/>
    </p:embeddedFont>
    <p:embeddedFont>
      <p:font typeface="Roboto Medium" panose="02000000000000000000" pitchFamily="2" charset="0"/>
      <p:regular r:id="rId26"/>
      <p:italic r:id="rId27"/>
    </p:embeddedFont>
    <p:embeddedFont>
      <p:font typeface="Roboto Regular" panose="020B060402020202020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phanie Herr" initials="SH" lastIdx="1" clrIdx="0">
    <p:extLst>
      <p:ext uri="{19B8F6BF-5375-455C-9EA6-DF929625EA0E}">
        <p15:presenceInfo xmlns:p15="http://schemas.microsoft.com/office/powerpoint/2012/main" userId="S-1-5-21-507921405-308236825-682003330-6114" providerId="AD"/>
      </p:ext>
    </p:extLst>
  </p:cmAuthor>
  <p:cmAuthor id="2" name="Sandra Staples" initials="SS" lastIdx="6" clrIdx="1">
    <p:extLst>
      <p:ext uri="{19B8F6BF-5375-455C-9EA6-DF929625EA0E}">
        <p15:presenceInfo xmlns:p15="http://schemas.microsoft.com/office/powerpoint/2012/main" userId="S-1-5-21-507921405-308236825-682003330-25651" providerId="AD"/>
      </p:ext>
    </p:extLst>
  </p:cmAuthor>
  <p:cmAuthor id="3" name="Priya Sinha" initials="PS" lastIdx="6" clrIdx="2">
    <p:extLst>
      <p:ext uri="{19B8F6BF-5375-455C-9EA6-DF929625EA0E}">
        <p15:presenceInfo xmlns:p15="http://schemas.microsoft.com/office/powerpoint/2012/main" userId="S-1-5-21-507921405-308236825-682003330-2855" providerId="AD"/>
      </p:ext>
    </p:extLst>
  </p:cmAuthor>
  <p:cmAuthor id="4" name="Chris Smith" initials="CS" lastIdx="3" clrIdx="3">
    <p:extLst>
      <p:ext uri="{19B8F6BF-5375-455C-9EA6-DF929625EA0E}">
        <p15:presenceInfo xmlns:p15="http://schemas.microsoft.com/office/powerpoint/2012/main" userId="Chris Smit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BE3AF"/>
    <a:srgbClr val="F1F1F1"/>
    <a:srgbClr val="F1EDEE"/>
    <a:srgbClr val="DCD2D3"/>
    <a:srgbClr val="EAE4D2"/>
    <a:srgbClr val="C6D5D8"/>
    <a:srgbClr val="E8DCD5"/>
    <a:srgbClr val="CC00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81BC7A-492E-480D-8A4B-2F4AE91B88E0}" v="6464" dt="2021-02-04T09:58:56.3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128" autoAdjust="0"/>
  </p:normalViewPr>
  <p:slideViewPr>
    <p:cSldViewPr snapToGrid="0">
      <p:cViewPr varScale="1">
        <p:scale>
          <a:sx n="112" d="100"/>
          <a:sy n="112" d="100"/>
        </p:scale>
        <p:origin x="264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>
              <a:latin typeface="Roboto Bold"/>
              <a:cs typeface="Roboto Bol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99" y="268390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6/21/2021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509" y="308965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749713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0" dirty="0"/>
              <a:t>FALSE POSITIVE</a:t>
            </a:r>
          </a:p>
          <a:p>
            <a:r>
              <a:rPr lang="en-GB" i="0" dirty="0"/>
              <a:t>  - LESS FREQUENT, AND NON REGULAR, RELEASES (~7 DAYS) DOESN’T COMPLIMENT A SLIDING FIXED 30 DAY WINDOW</a:t>
            </a:r>
          </a:p>
          <a:p>
            <a:endParaRPr lang="en-GB" i="0" dirty="0"/>
          </a:p>
          <a:p>
            <a:r>
              <a:rPr lang="en-GB" i="0" dirty="0"/>
              <a:t>CANT IMPROVE MTTR WITH A FAIL – DOES IT MAKE SENSE TO BE A TIME SERIES – SHOULD IT BE </a:t>
            </a:r>
            <a:r>
              <a:rPr lang="en-GB" i="1" dirty="0"/>
              <a:t>INCIDENT</a:t>
            </a:r>
            <a:r>
              <a:rPr lang="en-GB" i="0" dirty="0"/>
              <a:t> ACROSS THE X-AXIS</a:t>
            </a:r>
          </a:p>
        </p:txBody>
      </p:sp>
    </p:spTree>
    <p:extLst>
      <p:ext uri="{BB962C8B-B14F-4D97-AF65-F5344CB8AC3E}">
        <p14:creationId xmlns:p14="http://schemas.microsoft.com/office/powerpoint/2010/main" val="1688054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Number of deployments in the window goes down!</a:t>
            </a:r>
          </a:p>
          <a:p>
            <a:r>
              <a:rPr lang="en-GB" dirty="0"/>
              <a:t>Number of successful deployments goes down!</a:t>
            </a:r>
          </a:p>
          <a:p>
            <a:endParaRPr lang="en-GB" dirty="0"/>
          </a:p>
          <a:p>
            <a:r>
              <a:rPr lang="en-GB" dirty="0"/>
              <a:t>Change Fail Rate increases! - could equally go down if the omitted deployment was unsuccessful</a:t>
            </a:r>
          </a:p>
          <a:p>
            <a:endParaRPr lang="en-GB" dirty="0"/>
          </a:p>
          <a:p>
            <a:r>
              <a:rPr lang="en-GB" dirty="0"/>
              <a:t>We should omit the TIME WINDOW and rely of deployment frequency to maintain tension</a:t>
            </a:r>
          </a:p>
        </p:txBody>
      </p:sp>
    </p:spTree>
    <p:extLst>
      <p:ext uri="{BB962C8B-B14F-4D97-AF65-F5344CB8AC3E}">
        <p14:creationId xmlns:p14="http://schemas.microsoft.com/office/powerpoint/2010/main" val="3107502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Number of deployments in the window goes down!</a:t>
            </a:r>
          </a:p>
          <a:p>
            <a:r>
              <a:rPr lang="en-GB" dirty="0"/>
              <a:t>Number of successful deployments goes down!</a:t>
            </a:r>
          </a:p>
          <a:p>
            <a:endParaRPr lang="en-GB" dirty="0"/>
          </a:p>
          <a:p>
            <a:r>
              <a:rPr lang="en-GB" dirty="0"/>
              <a:t>Change Fail Rate increases! - could equally go down if the omitted deployment was unsuccessful</a:t>
            </a:r>
          </a:p>
          <a:p>
            <a:endParaRPr lang="en-GB" dirty="0"/>
          </a:p>
          <a:p>
            <a:r>
              <a:rPr lang="en-GB" dirty="0"/>
              <a:t>We should omit the TIME WINDOW and rely of deployment frequency to maintain tension</a:t>
            </a:r>
          </a:p>
        </p:txBody>
      </p:sp>
    </p:spTree>
    <p:extLst>
      <p:ext uri="{BB962C8B-B14F-4D97-AF65-F5344CB8AC3E}">
        <p14:creationId xmlns:p14="http://schemas.microsoft.com/office/powerpoint/2010/main" val="1627931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Number of deployments in the window goes down!</a:t>
            </a:r>
          </a:p>
          <a:p>
            <a:r>
              <a:rPr lang="en-GB" dirty="0"/>
              <a:t>Number of successful deployments goes down!</a:t>
            </a:r>
          </a:p>
          <a:p>
            <a:endParaRPr lang="en-GB" dirty="0"/>
          </a:p>
          <a:p>
            <a:r>
              <a:rPr lang="en-GB" dirty="0"/>
              <a:t>Change Fail Rate increases! - could equally go down if the omitted deployment was unsuccessful</a:t>
            </a:r>
          </a:p>
          <a:p>
            <a:endParaRPr lang="en-GB" dirty="0"/>
          </a:p>
          <a:p>
            <a:r>
              <a:rPr lang="en-GB" dirty="0"/>
              <a:t>We should omit the TIME WINDOW and rely of deployment frequency to maintain tension</a:t>
            </a:r>
          </a:p>
        </p:txBody>
      </p:sp>
    </p:spTree>
    <p:extLst>
      <p:ext uri="{BB962C8B-B14F-4D97-AF65-F5344CB8AC3E}">
        <p14:creationId xmlns:p14="http://schemas.microsoft.com/office/powerpoint/2010/main" val="328822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1100" y="1503363"/>
            <a:ext cx="9753600" cy="2387600"/>
          </a:xfrm>
        </p:spPr>
        <p:txBody>
          <a:bodyPr anchor="ctr"/>
          <a:lstStyle>
            <a:lvl1pPr algn="ctr">
              <a:lnSpc>
                <a:spcPct val="110000"/>
              </a:lnSpc>
              <a:defRPr sz="6000">
                <a:solidFill>
                  <a:schemeClr val="bg1"/>
                </a:solidFill>
                <a:latin typeface="gatebase Medium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8400" y="4059238"/>
            <a:ext cx="98171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Roboto Regular"/>
                <a:cs typeface="Roboto Regular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732" y="5642111"/>
            <a:ext cx="2662766" cy="635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701D9A-1CA0-4357-B2C3-A6CCBA28A6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57732" y="5642111"/>
            <a:ext cx="2662766" cy="6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60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87915" y="2802467"/>
            <a:ext cx="5246830" cy="125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59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2796" y="2802468"/>
            <a:ext cx="5246828" cy="125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84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s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1762125"/>
            <a:ext cx="10515600" cy="1325563"/>
          </a:xfrm>
        </p:spPr>
        <p:txBody>
          <a:bodyPr>
            <a:normAutofit/>
          </a:bodyPr>
          <a:lstStyle>
            <a:lvl1pPr>
              <a:defRPr sz="5400">
                <a:solidFill>
                  <a:srgbClr val="19191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2959100"/>
            <a:ext cx="10515600" cy="3238500"/>
          </a:xfrm>
        </p:spPr>
        <p:txBody>
          <a:bodyPr>
            <a:normAutofit/>
          </a:bodyPr>
          <a:lstStyle>
            <a:lvl1pPr>
              <a:defRPr>
                <a:solidFill>
                  <a:srgbClr val="292929"/>
                </a:solidFill>
              </a:defRPr>
            </a:lvl1pPr>
            <a:lvl2pPr>
              <a:defRPr>
                <a:solidFill>
                  <a:srgbClr val="292929"/>
                </a:solidFill>
              </a:defRPr>
            </a:lvl2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62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808133"/>
            <a:ext cx="12191999" cy="1049867"/>
          </a:xfrm>
          <a:prstGeom prst="rect">
            <a:avLst/>
          </a:prstGeom>
          <a:solidFill>
            <a:srgbClr val="CC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0200" y="5748862"/>
            <a:ext cx="9702800" cy="1024467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 b="0" i="0">
                <a:solidFill>
                  <a:schemeClr val="bg1"/>
                </a:solidFill>
                <a:latin typeface="Roboto Regular"/>
                <a:cs typeface="Roboto Regular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the image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33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181100" y="1096963"/>
            <a:ext cx="9753600" cy="3703638"/>
          </a:xfrm>
        </p:spPr>
        <p:txBody>
          <a:bodyPr anchor="t"/>
          <a:lstStyle>
            <a:lvl1pPr algn="ctr">
              <a:lnSpc>
                <a:spcPct val="120000"/>
              </a:lnSpc>
              <a:defRPr sz="6000" b="0" i="0" baseline="0">
                <a:solidFill>
                  <a:srgbClr val="292929"/>
                </a:solidFill>
                <a:latin typeface="Roboto Regular"/>
                <a:cs typeface="Roboto Regular"/>
              </a:defRPr>
            </a:lvl1pPr>
          </a:lstStyle>
          <a:p>
            <a:r>
              <a:rPr lang="en-US"/>
              <a:t>“A very wise and interesting quote from someone great can go in this text box.”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0300" y="5024438"/>
            <a:ext cx="9817100" cy="881062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rgbClr val="191919"/>
                </a:solidFill>
                <a:latin typeface="Roboto Bold"/>
                <a:cs typeface="Roboto 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Pete Woodhouse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51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 page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181100" y="596900"/>
            <a:ext cx="9753600" cy="4965699"/>
          </a:xfrm>
        </p:spPr>
        <p:txBody>
          <a:bodyPr anchor="ctr"/>
          <a:lstStyle>
            <a:lvl1pPr algn="ctr">
              <a:lnSpc>
                <a:spcPct val="12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breaker page, it can be used to split topics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86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11600" y="1096963"/>
            <a:ext cx="7226300" cy="3051704"/>
          </a:xfr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defRPr sz="4000" b="0" i="0" baseline="0">
                <a:solidFill>
                  <a:srgbClr val="292929"/>
                </a:solidFill>
                <a:latin typeface="Roboto Regular"/>
                <a:cs typeface="Roboto Regular"/>
              </a:defRPr>
            </a:lvl1pPr>
          </a:lstStyle>
          <a:p>
            <a:r>
              <a:rPr lang="en-US"/>
              <a:t>“A very wise and interesting quote from someone great can go in this text box.”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15834" y="4355571"/>
            <a:ext cx="4406900" cy="859895"/>
          </a:xfrm>
        </p:spPr>
        <p:txBody>
          <a:bodyPr/>
          <a:lstStyle>
            <a:lvl1pPr marL="0" indent="0" algn="l">
              <a:buNone/>
              <a:defRPr sz="3200" b="0" i="0" baseline="0">
                <a:solidFill>
                  <a:srgbClr val="191919"/>
                </a:solidFill>
                <a:latin typeface="Roboto Bold"/>
                <a:cs typeface="Roboto 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Pete Woodhouse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96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915" y="2802467"/>
            <a:ext cx="5246830" cy="12530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7DCE78-A239-453E-A876-9AA980DCEA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87915" y="2802467"/>
            <a:ext cx="5246830" cy="125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22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796" y="2802468"/>
            <a:ext cx="5246828" cy="12530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20EC75-211F-4999-B3BB-18F08C9BB9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2796" y="2802468"/>
            <a:ext cx="5246828" cy="125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66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rgbClr val="191919"/>
                </a:solidFill>
                <a:latin typeface="gatebase Medium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rgbClr val="636363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>
              <a:defRPr>
                <a:solidFill>
                  <a:srgbClr val="636363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solidFill>
                  <a:srgbClr val="636363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098A00-62B2-4673-A113-216ED8855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s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1762125"/>
            <a:ext cx="10515600" cy="1325563"/>
          </a:xfrm>
        </p:spPr>
        <p:txBody>
          <a:bodyPr>
            <a:normAutofit/>
          </a:bodyPr>
          <a:lstStyle>
            <a:lvl1pPr>
              <a:defRPr sz="5400">
                <a:solidFill>
                  <a:srgbClr val="191919"/>
                </a:solidFill>
                <a:latin typeface="gatebase Medium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2959100"/>
            <a:ext cx="10515600" cy="3238500"/>
          </a:xfrm>
        </p:spPr>
        <p:txBody>
          <a:bodyPr>
            <a:normAutofit/>
          </a:bodyPr>
          <a:lstStyle>
            <a:lvl1pPr>
              <a:defRPr>
                <a:solidFill>
                  <a:srgbClr val="292929"/>
                </a:solidFill>
              </a:defRPr>
            </a:lvl1pPr>
            <a:lvl2pPr>
              <a:defRPr>
                <a:solidFill>
                  <a:srgbClr val="292929"/>
                </a:solidFill>
              </a:defRPr>
            </a:lvl2pPr>
            <a:lvl3pPr>
              <a:defRPr>
                <a:solidFill>
                  <a:srgbClr val="292929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E9490B-B614-4EF5-83C9-228A994423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46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808133"/>
            <a:ext cx="12191999" cy="1049867"/>
          </a:xfrm>
          <a:prstGeom prst="rect">
            <a:avLst/>
          </a:prstGeom>
          <a:solidFill>
            <a:srgbClr val="CC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0200" y="5748862"/>
            <a:ext cx="9702800" cy="1024467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 b="0" i="0">
                <a:solidFill>
                  <a:schemeClr val="bg1"/>
                </a:solidFill>
                <a:latin typeface="gatebase Medium" pitchFamily="2" charset="77"/>
                <a:cs typeface="gatebase Medium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the image title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498B60-4792-414C-8CB3-A6CE10619A09}"/>
              </a:ext>
            </a:extLst>
          </p:cNvPr>
          <p:cNvSpPr/>
          <p:nvPr userDrawn="1"/>
        </p:nvSpPr>
        <p:spPr>
          <a:xfrm>
            <a:off x="0" y="5808133"/>
            <a:ext cx="12191999" cy="1049867"/>
          </a:xfrm>
          <a:prstGeom prst="rect">
            <a:avLst/>
          </a:prstGeom>
          <a:solidFill>
            <a:srgbClr val="CC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FC6D40-8F83-4A6C-B240-ED6574CFB1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91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181100" y="1096963"/>
            <a:ext cx="9753600" cy="3703638"/>
          </a:xfrm>
        </p:spPr>
        <p:txBody>
          <a:bodyPr anchor="t"/>
          <a:lstStyle>
            <a:lvl1pPr algn="ctr">
              <a:lnSpc>
                <a:spcPct val="120000"/>
              </a:lnSpc>
              <a:defRPr sz="6000" b="0" i="0" baseline="0">
                <a:solidFill>
                  <a:srgbClr val="CC0000"/>
                </a:solidFill>
                <a:latin typeface="gatebase Medium" pitchFamily="2" charset="77"/>
                <a:cs typeface="gatebase Medium" pitchFamily="2" charset="77"/>
              </a:defRPr>
            </a:lvl1pPr>
          </a:lstStyle>
          <a:p>
            <a:r>
              <a:rPr lang="en-US"/>
              <a:t>“A very wise and interesting quote from someone great can go in this text box.”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0300" y="5024438"/>
            <a:ext cx="9817100" cy="881062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rgbClr val="191919"/>
                </a:solidFill>
                <a:latin typeface="Roboto Bold"/>
                <a:cs typeface="Roboto 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Pete Woodhouse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1BB484-CC47-4D66-B6B1-4D759F3456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81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181100" y="596900"/>
            <a:ext cx="9753600" cy="4965699"/>
          </a:xfrm>
        </p:spPr>
        <p:txBody>
          <a:bodyPr anchor="ctr"/>
          <a:lstStyle>
            <a:lvl1pPr algn="ctr">
              <a:lnSpc>
                <a:spcPct val="120000"/>
              </a:lnSpc>
              <a:defRPr sz="6000">
                <a:solidFill>
                  <a:schemeClr val="bg1"/>
                </a:solidFill>
                <a:latin typeface="gatebase Medium" pitchFamily="2" charset="77"/>
              </a:defRPr>
            </a:lvl1pPr>
          </a:lstStyle>
          <a:p>
            <a:r>
              <a:rPr lang="en-US"/>
              <a:t>This is a breaker page, it can be used to split topics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74B982-86BE-484B-84AD-6CCB08CE7C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58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911600" y="1096963"/>
            <a:ext cx="7226300" cy="3051704"/>
          </a:xfr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defRPr sz="4000" b="0" i="0" baseline="0">
                <a:solidFill>
                  <a:srgbClr val="CC0000"/>
                </a:solidFill>
                <a:latin typeface="gatebase Medium" pitchFamily="2" charset="77"/>
                <a:cs typeface="gatebase Medium" pitchFamily="2" charset="77"/>
              </a:defRPr>
            </a:lvl1pPr>
          </a:lstStyle>
          <a:p>
            <a:r>
              <a:rPr lang="en-US"/>
              <a:t>“A very wise and interesting quote from someone great can go in this text box.”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915834" y="4355571"/>
            <a:ext cx="4406900" cy="859895"/>
          </a:xfrm>
        </p:spPr>
        <p:txBody>
          <a:bodyPr/>
          <a:lstStyle>
            <a:lvl1pPr marL="0" indent="0" algn="l">
              <a:buNone/>
              <a:defRPr sz="3200" b="0" i="0" baseline="0">
                <a:solidFill>
                  <a:srgbClr val="191919"/>
                </a:solidFill>
                <a:latin typeface="Roboto Bold"/>
                <a:cs typeface="Roboto Bold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Pete Woodhouse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3AA540-50B4-4A8F-B811-841AE6C65C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2632" y="6101613"/>
            <a:ext cx="1782232" cy="4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32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10234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66" r:id="rId10"/>
    <p:sldLayoutId id="2147483667" r:id="rId11"/>
    <p:sldLayoutId id="2147483664" r:id="rId12"/>
    <p:sldLayoutId id="2147483662" r:id="rId13"/>
    <p:sldLayoutId id="2147483660" r:id="rId14"/>
    <p:sldLayoutId id="2147483654" r:id="rId15"/>
    <p:sldLayoutId id="2147483663" r:id="rId16"/>
  </p:sldLayoutIdLst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0" i="0" kern="1200">
          <a:solidFill>
            <a:srgbClr val="191919"/>
          </a:solidFill>
          <a:latin typeface="gatebase Medium" pitchFamily="2" charset="77"/>
          <a:ea typeface="+mj-ea"/>
          <a:cs typeface="gatebase Medium" pitchFamily="2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rgbClr val="191919"/>
          </a:solidFill>
          <a:latin typeface="Roboto Regular"/>
          <a:ea typeface="+mn-ea"/>
          <a:cs typeface="Roboto Regular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rgbClr val="191919"/>
          </a:solidFill>
          <a:latin typeface="Roboto Regular"/>
          <a:ea typeface="+mn-ea"/>
          <a:cs typeface="Roboto Regular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rgbClr val="191919"/>
          </a:solidFill>
          <a:latin typeface="Roboto Regular"/>
          <a:ea typeface="+mn-ea"/>
          <a:cs typeface="Roboto Regular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microsoft.com/office/2007/relationships/hdphoto" Target="../media/hdphoto2.wd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microsoft.com/office/2007/relationships/hdphoto" Target="../media/hdphoto2.wdp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7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microsoft.com/office/2007/relationships/hdphoto" Target="../media/hdphoto2.wdp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7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microsoft.com/office/2007/relationships/hdphoto" Target="../media/hdphoto2.wdp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7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A97C6A-9561-44B6-AEE9-39A0F3D1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630" y="1073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Software Delivery Performance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1FD4E30-DA13-45AF-B54D-7DE94B6C7EEE}"/>
              </a:ext>
            </a:extLst>
          </p:cNvPr>
          <p:cNvGrpSpPr/>
          <p:nvPr/>
        </p:nvGrpSpPr>
        <p:grpSpPr>
          <a:xfrm>
            <a:off x="6189608" y="1141235"/>
            <a:ext cx="4320000" cy="2384209"/>
            <a:chOff x="6189608" y="1141235"/>
            <a:chExt cx="4320000" cy="2384209"/>
          </a:xfrm>
        </p:grpSpPr>
        <p:pic>
          <p:nvPicPr>
            <p:cNvPr id="56" name="Picture 55" descr="Chart, line chart&#10;&#10;Description automatically generated">
              <a:extLst>
                <a:ext uri="{FF2B5EF4-FFF2-40B4-BE49-F238E27FC236}">
                  <a16:creationId xmlns:a16="http://schemas.microsoft.com/office/drawing/2014/main" id="{AA67344F-08A2-4D39-81A1-D2E1AA88F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9608" y="1141235"/>
              <a:ext cx="4320000" cy="238420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32" name="Picture 31" descr="Chart, line chart&#10;&#10;Description automatically generated">
              <a:extLst>
                <a:ext uri="{FF2B5EF4-FFF2-40B4-BE49-F238E27FC236}">
                  <a16:creationId xmlns:a16="http://schemas.microsoft.com/office/drawing/2014/main" id="{9EE9B4A3-111A-4A2B-9177-723F50783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30" t="8463" r="9563" b="10636"/>
            <a:stretch/>
          </p:blipFill>
          <p:spPr>
            <a:xfrm>
              <a:off x="8977313" y="1343025"/>
              <a:ext cx="1119188" cy="192881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</a:ln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28E8472-1DE8-4B38-BBE2-AFC03B5592DD}"/>
                </a:ext>
              </a:extLst>
            </p:cNvPr>
            <p:cNvSpPr/>
            <p:nvPr/>
          </p:nvSpPr>
          <p:spPr>
            <a:xfrm>
              <a:off x="8977313" y="2409568"/>
              <a:ext cx="1119188" cy="681295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3C1E7E6-A4CE-4C26-83EB-17496B674E5B}"/>
                </a:ext>
              </a:extLst>
            </p:cNvPr>
            <p:cNvSpPr/>
            <p:nvPr/>
          </p:nvSpPr>
          <p:spPr>
            <a:xfrm>
              <a:off x="6462713" y="2409567"/>
              <a:ext cx="3633788" cy="681295"/>
            </a:xfrm>
            <a:prstGeom prst="rect">
              <a:avLst/>
            </a:prstGeom>
            <a:solidFill>
              <a:schemeClr val="bg1">
                <a:lumMod val="8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6738B54-3141-4487-938C-67E65CCC2B76}"/>
              </a:ext>
            </a:extLst>
          </p:cNvPr>
          <p:cNvGrpSpPr/>
          <p:nvPr/>
        </p:nvGrpSpPr>
        <p:grpSpPr>
          <a:xfrm>
            <a:off x="1682391" y="1141235"/>
            <a:ext cx="4320000" cy="2384209"/>
            <a:chOff x="1682391" y="1141235"/>
            <a:chExt cx="4320000" cy="2384209"/>
          </a:xfrm>
        </p:grpSpPr>
        <p:pic>
          <p:nvPicPr>
            <p:cNvPr id="58" name="Picture 57" descr="Chart, line chart&#10;&#10;Description automatically generated">
              <a:extLst>
                <a:ext uri="{FF2B5EF4-FFF2-40B4-BE49-F238E27FC236}">
                  <a16:creationId xmlns:a16="http://schemas.microsoft.com/office/drawing/2014/main" id="{5BB19C9F-8457-4E57-87CA-CDD0B48B1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2391" y="1141235"/>
              <a:ext cx="4320000" cy="238420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502E0E7-DA50-46E2-A5E2-C4E34D0210D6}"/>
                </a:ext>
              </a:extLst>
            </p:cNvPr>
            <p:cNvSpPr/>
            <p:nvPr/>
          </p:nvSpPr>
          <p:spPr>
            <a:xfrm>
              <a:off x="1974532" y="2409567"/>
              <a:ext cx="3633788" cy="681295"/>
            </a:xfrm>
            <a:prstGeom prst="rect">
              <a:avLst/>
            </a:prstGeom>
            <a:solidFill>
              <a:schemeClr val="bg1">
                <a:lumMod val="8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endParaRPr>
            </a:p>
          </p:txBody>
        </p:sp>
        <p:pic>
          <p:nvPicPr>
            <p:cNvPr id="22" name="Picture 21" descr="Chart, line chart&#10;&#10;Description automatically generated">
              <a:extLst>
                <a:ext uri="{FF2B5EF4-FFF2-40B4-BE49-F238E27FC236}">
                  <a16:creationId xmlns:a16="http://schemas.microsoft.com/office/drawing/2014/main" id="{99A7475E-FA0C-4A61-A221-64B2CF992A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20" t="8463" r="9122" b="10636"/>
            <a:stretch/>
          </p:blipFill>
          <p:spPr>
            <a:xfrm>
              <a:off x="4465319" y="1343025"/>
              <a:ext cx="1143001" cy="192881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</a:ln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BD0529-C680-452F-8687-D0C548FEC284}"/>
                </a:ext>
              </a:extLst>
            </p:cNvPr>
            <p:cNvSpPr/>
            <p:nvPr/>
          </p:nvSpPr>
          <p:spPr>
            <a:xfrm>
              <a:off x="4465319" y="2409568"/>
              <a:ext cx="1143001" cy="681294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6CE998-9EEB-4C70-B245-63C5A3FD9D09}"/>
              </a:ext>
            </a:extLst>
          </p:cNvPr>
          <p:cNvGrpSpPr/>
          <p:nvPr/>
        </p:nvGrpSpPr>
        <p:grpSpPr>
          <a:xfrm>
            <a:off x="1682391" y="3650300"/>
            <a:ext cx="4320000" cy="2384209"/>
            <a:chOff x="1682391" y="3650300"/>
            <a:chExt cx="4320000" cy="2384209"/>
          </a:xfrm>
        </p:grpSpPr>
        <p:pic>
          <p:nvPicPr>
            <p:cNvPr id="60" name="Picture 59" descr="Chart, line chart&#10;&#10;Description automatically generated">
              <a:extLst>
                <a:ext uri="{FF2B5EF4-FFF2-40B4-BE49-F238E27FC236}">
                  <a16:creationId xmlns:a16="http://schemas.microsoft.com/office/drawing/2014/main" id="{FC6D895C-BDFD-462A-A7A3-E9AC8FD73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2391" y="3650300"/>
              <a:ext cx="4320000" cy="238420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1FDC857-5002-46DE-83B4-6F9D9806F51D}"/>
                </a:ext>
              </a:extLst>
            </p:cNvPr>
            <p:cNvSpPr/>
            <p:nvPr/>
          </p:nvSpPr>
          <p:spPr>
            <a:xfrm>
              <a:off x="1974532" y="5257801"/>
              <a:ext cx="3633788" cy="195455"/>
            </a:xfrm>
            <a:prstGeom prst="rect">
              <a:avLst/>
            </a:prstGeom>
            <a:solidFill>
              <a:schemeClr val="bg1">
                <a:lumMod val="8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endParaRPr>
            </a:p>
          </p:txBody>
        </p:sp>
        <p:pic>
          <p:nvPicPr>
            <p:cNvPr id="34" name="Picture 33" descr="Chart, line chart&#10;&#10;Description automatically generated">
              <a:extLst>
                <a:ext uri="{FF2B5EF4-FFF2-40B4-BE49-F238E27FC236}">
                  <a16:creationId xmlns:a16="http://schemas.microsoft.com/office/drawing/2014/main" id="{7BC1DA38-8545-4294-86CF-AFAE58F7E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20" t="7896" r="9122" b="16197"/>
            <a:stretch/>
          </p:blipFill>
          <p:spPr>
            <a:xfrm>
              <a:off x="4465319" y="3838574"/>
              <a:ext cx="1143001" cy="1809751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</a:ln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90B5F2F-15A6-4C0E-A673-CC26E5C296BE}"/>
                </a:ext>
              </a:extLst>
            </p:cNvPr>
            <p:cNvSpPr/>
            <p:nvPr/>
          </p:nvSpPr>
          <p:spPr>
            <a:xfrm>
              <a:off x="4465319" y="5257801"/>
              <a:ext cx="1143001" cy="17145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2D96C5B-E031-4A50-80F3-A2602C01C87F}"/>
              </a:ext>
            </a:extLst>
          </p:cNvPr>
          <p:cNvGrpSpPr/>
          <p:nvPr/>
        </p:nvGrpSpPr>
        <p:grpSpPr>
          <a:xfrm>
            <a:off x="6189608" y="3650299"/>
            <a:ext cx="4320000" cy="2384209"/>
            <a:chOff x="6189608" y="3650299"/>
            <a:chExt cx="4320000" cy="2384209"/>
          </a:xfrm>
        </p:grpSpPr>
        <p:pic>
          <p:nvPicPr>
            <p:cNvPr id="63" name="Picture 62" descr="Table&#10;&#10;Description automatically generated">
              <a:extLst>
                <a:ext uri="{FF2B5EF4-FFF2-40B4-BE49-F238E27FC236}">
                  <a16:creationId xmlns:a16="http://schemas.microsoft.com/office/drawing/2014/main" id="{14094451-6B52-4318-854F-3BA122B02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9608" y="3650299"/>
              <a:ext cx="4320000" cy="238420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2BCFCC9-FBA7-49E9-9606-445CD24630F2}"/>
                </a:ext>
              </a:extLst>
            </p:cNvPr>
            <p:cNvSpPr/>
            <p:nvPr/>
          </p:nvSpPr>
          <p:spPr>
            <a:xfrm>
              <a:off x="6462713" y="4652321"/>
              <a:ext cx="3633788" cy="800936"/>
            </a:xfrm>
            <a:prstGeom prst="rect">
              <a:avLst/>
            </a:prstGeom>
            <a:solidFill>
              <a:schemeClr val="bg1">
                <a:lumMod val="8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endParaRPr>
            </a:p>
          </p:txBody>
        </p:sp>
        <p:pic>
          <p:nvPicPr>
            <p:cNvPr id="30" name="Picture 29" descr="Table&#10;&#10;Description automatically generated">
              <a:extLst>
                <a:ext uri="{FF2B5EF4-FFF2-40B4-BE49-F238E27FC236}">
                  <a16:creationId xmlns:a16="http://schemas.microsoft.com/office/drawing/2014/main" id="{894F8D67-C9D0-4721-8CD6-307D87143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30" t="5500" r="9563" b="16199"/>
            <a:stretch/>
          </p:blipFill>
          <p:spPr>
            <a:xfrm>
              <a:off x="8977312" y="3781425"/>
              <a:ext cx="1119189" cy="18669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</a:ln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F490FF-A4EC-4EDA-B894-7D0140CC6C5A}"/>
                </a:ext>
              </a:extLst>
            </p:cNvPr>
            <p:cNvSpPr/>
            <p:nvPr/>
          </p:nvSpPr>
          <p:spPr>
            <a:xfrm>
              <a:off x="8977312" y="4652320"/>
              <a:ext cx="1119189" cy="77693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accent6">
                    <a:lumMod val="60000"/>
                    <a:lumOff val="40000"/>
                  </a:schemeClr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817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Table&#10;&#10;Description automatically generated">
            <a:extLst>
              <a:ext uri="{FF2B5EF4-FFF2-40B4-BE49-F238E27FC236}">
                <a16:creationId xmlns:a16="http://schemas.microsoft.com/office/drawing/2014/main" id="{C0621F35-154B-497A-BA79-E1D19C7B3A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08" y="3650299"/>
            <a:ext cx="4320000" cy="23842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F00000C0-8CEB-4A39-B6D4-9A4A21026D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91" y="3650300"/>
            <a:ext cx="4320000" cy="23842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06178204-5B4C-4EE3-833D-9F9F01CA17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91" y="1141235"/>
            <a:ext cx="4320000" cy="23842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7" name="Picture 26" descr="Chart, line chart&#10;&#10;Description automatically generated">
            <a:extLst>
              <a:ext uri="{FF2B5EF4-FFF2-40B4-BE49-F238E27FC236}">
                <a16:creationId xmlns:a16="http://schemas.microsoft.com/office/drawing/2014/main" id="{67C0561F-70C1-4698-8478-FE1E4D4377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08" y="1141235"/>
            <a:ext cx="4320000" cy="23842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8" name="Picture 27" descr="Chart, line chart&#10;&#10;Description automatically generated">
            <a:extLst>
              <a:ext uri="{FF2B5EF4-FFF2-40B4-BE49-F238E27FC236}">
                <a16:creationId xmlns:a16="http://schemas.microsoft.com/office/drawing/2014/main" id="{656A9416-F94B-494A-B08D-A12BD7DD32E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0" t="8463" r="9563" b="10636"/>
          <a:stretch/>
        </p:blipFill>
        <p:spPr>
          <a:xfrm>
            <a:off x="8977313" y="1343025"/>
            <a:ext cx="1119188" cy="19288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47112A7-5C7E-471B-8F5E-237614A371F1}"/>
              </a:ext>
            </a:extLst>
          </p:cNvPr>
          <p:cNvSpPr/>
          <p:nvPr/>
        </p:nvSpPr>
        <p:spPr>
          <a:xfrm>
            <a:off x="8977313" y="2409568"/>
            <a:ext cx="1119188" cy="681295"/>
          </a:xfrm>
          <a:prstGeom prst="rect">
            <a:avLst/>
          </a:prstGeom>
          <a:solidFill>
            <a:schemeClr val="accent6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32C157-D96F-42E6-B407-87A6EE9D794C}"/>
              </a:ext>
            </a:extLst>
          </p:cNvPr>
          <p:cNvSpPr/>
          <p:nvPr/>
        </p:nvSpPr>
        <p:spPr>
          <a:xfrm>
            <a:off x="1974532" y="2409567"/>
            <a:ext cx="3633788" cy="681295"/>
          </a:xfrm>
          <a:prstGeom prst="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CB978D1-3AB8-457D-9EF9-5EFF46AF86DB}"/>
              </a:ext>
            </a:extLst>
          </p:cNvPr>
          <p:cNvSpPr/>
          <p:nvPr/>
        </p:nvSpPr>
        <p:spPr>
          <a:xfrm>
            <a:off x="6462713" y="2409567"/>
            <a:ext cx="3633788" cy="681295"/>
          </a:xfrm>
          <a:prstGeom prst="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6CBEE695-3AFE-4036-B4D2-95271D0693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0" t="8463" r="9122" b="10636"/>
          <a:stretch/>
        </p:blipFill>
        <p:spPr>
          <a:xfrm>
            <a:off x="4465319" y="1343025"/>
            <a:ext cx="1143001" cy="19288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23973A3-3D21-40D7-A2C0-7F6696A0A8E7}"/>
              </a:ext>
            </a:extLst>
          </p:cNvPr>
          <p:cNvSpPr/>
          <p:nvPr/>
        </p:nvSpPr>
        <p:spPr>
          <a:xfrm>
            <a:off x="4465319" y="2409568"/>
            <a:ext cx="1143001" cy="681294"/>
          </a:xfrm>
          <a:prstGeom prst="rect">
            <a:avLst/>
          </a:prstGeom>
          <a:solidFill>
            <a:schemeClr val="accent6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0119E8-2505-418D-A577-F46131A9414E}"/>
              </a:ext>
            </a:extLst>
          </p:cNvPr>
          <p:cNvSpPr/>
          <p:nvPr/>
        </p:nvSpPr>
        <p:spPr>
          <a:xfrm>
            <a:off x="1974532" y="5257801"/>
            <a:ext cx="3633788" cy="195455"/>
          </a:xfrm>
          <a:prstGeom prst="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pic>
        <p:nvPicPr>
          <p:cNvPr id="47" name="Picture 46" descr="Chart, line chart&#10;&#10;Description automatically generated">
            <a:extLst>
              <a:ext uri="{FF2B5EF4-FFF2-40B4-BE49-F238E27FC236}">
                <a16:creationId xmlns:a16="http://schemas.microsoft.com/office/drawing/2014/main" id="{29B8CAC7-BE4E-4534-81B2-3B74991E3F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20" t="7896" r="9122" b="16197"/>
          <a:stretch/>
        </p:blipFill>
        <p:spPr>
          <a:xfrm>
            <a:off x="4465319" y="3838574"/>
            <a:ext cx="1143001" cy="180975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5CEDEB6-A6BC-46EA-8DA0-CF5D5AF9703D}"/>
              </a:ext>
            </a:extLst>
          </p:cNvPr>
          <p:cNvSpPr/>
          <p:nvPr/>
        </p:nvSpPr>
        <p:spPr>
          <a:xfrm>
            <a:off x="4465319" y="5257801"/>
            <a:ext cx="1143001" cy="171450"/>
          </a:xfrm>
          <a:prstGeom prst="rect">
            <a:avLst/>
          </a:prstGeom>
          <a:solidFill>
            <a:schemeClr val="accent6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C1832B6-A9F3-4C39-817C-60811FAED9BA}"/>
              </a:ext>
            </a:extLst>
          </p:cNvPr>
          <p:cNvSpPr/>
          <p:nvPr/>
        </p:nvSpPr>
        <p:spPr>
          <a:xfrm>
            <a:off x="6462713" y="4652321"/>
            <a:ext cx="3633788" cy="800936"/>
          </a:xfrm>
          <a:prstGeom prst="rect">
            <a:avLst/>
          </a:pr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pic>
        <p:nvPicPr>
          <p:cNvPr id="53" name="Picture 52" descr="Table&#10;&#10;Description automatically generated">
            <a:extLst>
              <a:ext uri="{FF2B5EF4-FFF2-40B4-BE49-F238E27FC236}">
                <a16:creationId xmlns:a16="http://schemas.microsoft.com/office/drawing/2014/main" id="{90C67361-E1C4-4413-BCDC-1A436240C3D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0" t="5500" r="9563" b="16199"/>
          <a:stretch/>
        </p:blipFill>
        <p:spPr>
          <a:xfrm>
            <a:off x="8977312" y="3781425"/>
            <a:ext cx="1119189" cy="18669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prstDash val="lgDash"/>
          </a:ln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CD2D3315-DE9C-4397-8656-0149E75D0820}"/>
              </a:ext>
            </a:extLst>
          </p:cNvPr>
          <p:cNvSpPr/>
          <p:nvPr/>
        </p:nvSpPr>
        <p:spPr>
          <a:xfrm>
            <a:off x="8977312" y="4652320"/>
            <a:ext cx="1119189" cy="776931"/>
          </a:xfrm>
          <a:prstGeom prst="rect">
            <a:avLst/>
          </a:prstGeom>
          <a:solidFill>
            <a:schemeClr val="accent6">
              <a:lumMod val="60000"/>
              <a:lumOff val="40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6">
                  <a:lumMod val="60000"/>
                  <a:lumOff val="40000"/>
                </a:schemeClr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A97C6A-9561-44B6-AEE9-39A0F3D1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630" y="1073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Software Delivery Performance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D17352-8556-4A12-904C-D746453207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2002" y="4114669"/>
            <a:ext cx="1991372" cy="1633946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  <a:prstDash val="lgDash"/>
          </a:ln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97560011-5926-4730-92E2-0FEE66B2E1D8}"/>
              </a:ext>
            </a:extLst>
          </p:cNvPr>
          <p:cNvGrpSpPr/>
          <p:nvPr/>
        </p:nvGrpSpPr>
        <p:grpSpPr>
          <a:xfrm>
            <a:off x="1005663" y="3838574"/>
            <a:ext cx="5252027" cy="3085224"/>
            <a:chOff x="1006797" y="3962396"/>
            <a:chExt cx="5252027" cy="308522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E54B652-E05A-4710-95C6-0AD0F1D408E4}"/>
                </a:ext>
              </a:extLst>
            </p:cNvPr>
            <p:cNvSpPr/>
            <p:nvPr/>
          </p:nvSpPr>
          <p:spPr>
            <a:xfrm>
              <a:off x="3588728" y="3962396"/>
              <a:ext cx="2300425" cy="2300425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 prstMaterial="clear">
              <a:bevelT w="1524000" h="1524000"/>
              <a:bevelB w="1524000" h="1524000"/>
            </a:sp3d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491E49F-2F8E-48C2-B1B5-CF02EE513FAB}"/>
                </a:ext>
              </a:extLst>
            </p:cNvPr>
            <p:cNvSpPr/>
            <p:nvPr/>
          </p:nvSpPr>
          <p:spPr>
            <a:xfrm rot="14615048">
              <a:off x="2241882" y="3030677"/>
              <a:ext cx="2781858" cy="5252027"/>
            </a:xfrm>
            <a:custGeom>
              <a:avLst/>
              <a:gdLst>
                <a:gd name="connsiteX0" fmla="*/ 2416063 w 2781858"/>
                <a:gd name="connsiteY0" fmla="*/ 4370333 h 5252027"/>
                <a:gd name="connsiteX1" fmla="*/ 1900164 w 2781858"/>
                <a:gd name="connsiteY1" fmla="*/ 2835964 h 5252027"/>
                <a:gd name="connsiteX2" fmla="*/ 365794 w 2781858"/>
                <a:gd name="connsiteY2" fmla="*/ 3351863 h 5252027"/>
                <a:gd name="connsiteX3" fmla="*/ 881694 w 2781858"/>
                <a:gd name="connsiteY3" fmla="*/ 4886233 h 5252027"/>
                <a:gd name="connsiteX4" fmla="*/ 2416063 w 2781858"/>
                <a:gd name="connsiteY4" fmla="*/ 4370333 h 5252027"/>
                <a:gd name="connsiteX5" fmla="*/ 2636354 w 2781858"/>
                <a:gd name="connsiteY5" fmla="*/ 4479763 h 5252027"/>
                <a:gd name="connsiteX6" fmla="*/ 772264 w 2781858"/>
                <a:gd name="connsiteY6" fmla="*/ 5106523 h 5252027"/>
                <a:gd name="connsiteX7" fmla="*/ 145504 w 2781858"/>
                <a:gd name="connsiteY7" fmla="*/ 3242434 h 5252027"/>
                <a:gd name="connsiteX8" fmla="*/ 947742 w 2781858"/>
                <a:gd name="connsiteY8" fmla="*/ 2542988 h 5252027"/>
                <a:gd name="connsiteX9" fmla="*/ 1024645 w 2781858"/>
                <a:gd name="connsiteY9" fmla="*/ 2521153 h 5252027"/>
                <a:gd name="connsiteX10" fmla="*/ 1024645 w 2781858"/>
                <a:gd name="connsiteY10" fmla="*/ 268534 h 5252027"/>
                <a:gd name="connsiteX11" fmla="*/ 1293179 w 2781858"/>
                <a:gd name="connsiteY11" fmla="*/ 0 h 5252027"/>
                <a:gd name="connsiteX12" fmla="*/ 1561713 w 2781858"/>
                <a:gd name="connsiteY12" fmla="*/ 268534 h 5252027"/>
                <a:gd name="connsiteX13" fmla="*/ 1561713 w 2781858"/>
                <a:gd name="connsiteY13" fmla="*/ 2482193 h 5252027"/>
                <a:gd name="connsiteX14" fmla="*/ 1611428 w 2781858"/>
                <a:gd name="connsiteY14" fmla="*/ 2487693 h 5252027"/>
                <a:gd name="connsiteX15" fmla="*/ 2009593 w 2781858"/>
                <a:gd name="connsiteY15" fmla="*/ 2615673 h 5252027"/>
                <a:gd name="connsiteX16" fmla="*/ 2636354 w 2781858"/>
                <a:gd name="connsiteY16" fmla="*/ 4479763 h 525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81858" h="5252027">
                  <a:moveTo>
                    <a:pt x="2416063" y="4370333"/>
                  </a:moveTo>
                  <a:cubicBezTo>
                    <a:pt x="2697306" y="3804167"/>
                    <a:pt x="2466330" y="3117206"/>
                    <a:pt x="1900164" y="2835964"/>
                  </a:cubicBezTo>
                  <a:cubicBezTo>
                    <a:pt x="1333998" y="2554721"/>
                    <a:pt x="647037" y="2785697"/>
                    <a:pt x="365794" y="3351863"/>
                  </a:cubicBezTo>
                  <a:cubicBezTo>
                    <a:pt x="84551" y="3918029"/>
                    <a:pt x="315528" y="4604990"/>
                    <a:pt x="881694" y="4886233"/>
                  </a:cubicBezTo>
                  <a:cubicBezTo>
                    <a:pt x="1447860" y="5167475"/>
                    <a:pt x="2134821" y="4936499"/>
                    <a:pt x="2416063" y="4370333"/>
                  </a:cubicBezTo>
                  <a:close/>
                  <a:moveTo>
                    <a:pt x="2636354" y="4479763"/>
                  </a:moveTo>
                  <a:cubicBezTo>
                    <a:pt x="2294675" y="5167592"/>
                    <a:pt x="1460093" y="5448202"/>
                    <a:pt x="772264" y="5106523"/>
                  </a:cubicBezTo>
                  <a:cubicBezTo>
                    <a:pt x="84435" y="4764845"/>
                    <a:pt x="-196175" y="3930263"/>
                    <a:pt x="145504" y="3242434"/>
                  </a:cubicBezTo>
                  <a:cubicBezTo>
                    <a:pt x="316343" y="2898519"/>
                    <a:pt x="610408" y="2656409"/>
                    <a:pt x="947742" y="2542988"/>
                  </a:cubicBezTo>
                  <a:lnTo>
                    <a:pt x="1024645" y="2521153"/>
                  </a:lnTo>
                  <a:lnTo>
                    <a:pt x="1024645" y="268534"/>
                  </a:lnTo>
                  <a:cubicBezTo>
                    <a:pt x="1024645" y="120227"/>
                    <a:pt x="1144872" y="0"/>
                    <a:pt x="1293179" y="0"/>
                  </a:cubicBezTo>
                  <a:cubicBezTo>
                    <a:pt x="1441486" y="0"/>
                    <a:pt x="1561713" y="120227"/>
                    <a:pt x="1561713" y="268534"/>
                  </a:cubicBezTo>
                  <a:lnTo>
                    <a:pt x="1561713" y="2482193"/>
                  </a:lnTo>
                  <a:lnTo>
                    <a:pt x="1611428" y="2487693"/>
                  </a:lnTo>
                  <a:cubicBezTo>
                    <a:pt x="1746498" y="2509421"/>
                    <a:pt x="1880625" y="2551608"/>
                    <a:pt x="2009593" y="2615673"/>
                  </a:cubicBezTo>
                  <a:cubicBezTo>
                    <a:pt x="2697422" y="2957352"/>
                    <a:pt x="2978033" y="3791933"/>
                    <a:pt x="2636354" y="447976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5" name="Arrow: Down 4">
            <a:extLst>
              <a:ext uri="{FF2B5EF4-FFF2-40B4-BE49-F238E27FC236}">
                <a16:creationId xmlns:a16="http://schemas.microsoft.com/office/drawing/2014/main" id="{FA89AF1D-4DF8-40DE-B730-3928DE7BB215}"/>
              </a:ext>
            </a:extLst>
          </p:cNvPr>
          <p:cNvSpPr/>
          <p:nvPr/>
        </p:nvSpPr>
        <p:spPr>
          <a:xfrm rot="18699829">
            <a:off x="4441507" y="4001697"/>
            <a:ext cx="271688" cy="528614"/>
          </a:xfrm>
          <a:prstGeom prst="downArrow">
            <a:avLst/>
          </a:prstGeom>
          <a:solidFill>
            <a:srgbClr val="7F7F7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Coluna Fabricio Wolff | Fake news: o mundo da notícia (Parte 1)">
            <a:extLst>
              <a:ext uri="{FF2B5EF4-FFF2-40B4-BE49-F238E27FC236}">
                <a16:creationId xmlns:a16="http://schemas.microsoft.com/office/drawing/2014/main" id="{F4073B46-7041-400E-96FF-6079709B9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0333" y1="35901" x2="30333" y2="35901"/>
                        <a14:foregroundMark x1="43750" y1="37750" x2="43750" y2="37750"/>
                        <a14:foregroundMark x1="51083" y1="33590" x2="51083" y2="33590"/>
                        <a14:foregroundMark x1="63833" y1="35747" x2="63833" y2="35747"/>
                        <a14:foregroundMark x1="68417" y1="53929" x2="68417" y2="53929"/>
                        <a14:foregroundMark x1="61333" y1="62250" x2="61333" y2="62250"/>
                        <a14:foregroundMark x1="26583" y1="39137" x2="26583" y2="39137"/>
                        <a14:foregroundMark x1="26583" y1="41757" x2="26583" y2="41757"/>
                        <a14:foregroundMark x1="26333" y1="44222" x2="26333" y2="44222"/>
                        <a14:foregroundMark x1="28500" y1="63174" x2="28500" y2="63174"/>
                        <a14:foregroundMark x1="23333" y1="38059" x2="23333" y2="38059"/>
                        <a14:foregroundMark x1="23500" y1="40524" x2="25583" y2="49307"/>
                        <a14:foregroundMark x1="24750" y1="39445" x2="24750" y2="39445"/>
                        <a14:foregroundMark x1="24583" y1="50077" x2="23917" y2="67643"/>
                        <a14:foregroundMark x1="23917" y1="67643" x2="25750" y2="77966"/>
                        <a14:foregroundMark x1="27250" y1="78428" x2="58167" y2="73344"/>
                        <a14:foregroundMark x1="61083" y1="73344" x2="70833" y2="73190"/>
                        <a14:foregroundMark x1="70833" y1="73190" x2="77083" y2="57935"/>
                        <a14:foregroundMark x1="77083" y1="57935" x2="73250" y2="24345"/>
                        <a14:foregroundMark x1="73250" y1="24345" x2="62583" y2="21109"/>
                        <a14:foregroundMark x1="62583" y1="21109" x2="56333" y2="22958"/>
                        <a14:foregroundMark x1="69083" y1="45146" x2="30667" y2="47920"/>
                        <a14:foregroundMark x1="30667" y1="47920" x2="29333" y2="49615"/>
                        <a14:foregroundMark x1="28500" y1="28968" x2="42000" y2="31587"/>
                        <a14:foregroundMark x1="42000" y1="31587" x2="53583" y2="25578"/>
                        <a14:foregroundMark x1="53083" y1="31587" x2="61667" y2="371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413" y="3947624"/>
            <a:ext cx="1302980" cy="70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29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266" descr="Graphical user interface, chat or text message, icon&#10;&#10;Description automatically generated">
            <a:extLst>
              <a:ext uri="{FF2B5EF4-FFF2-40B4-BE49-F238E27FC236}">
                <a16:creationId xmlns:a16="http://schemas.microsoft.com/office/drawing/2014/main" id="{732E8FD9-282E-457C-A66A-7E892C0245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53" y="3249000"/>
            <a:ext cx="360000" cy="360000"/>
          </a:xfrm>
          <a:prstGeom prst="rect">
            <a:avLst/>
          </a:prstGeom>
        </p:spPr>
      </p:pic>
      <p:pic>
        <p:nvPicPr>
          <p:cNvPr id="4" name="Picture 3" descr="Graphical user interface, text, icon&#10;&#10;Description automatically generated">
            <a:extLst>
              <a:ext uri="{FF2B5EF4-FFF2-40B4-BE49-F238E27FC236}">
                <a16:creationId xmlns:a16="http://schemas.microsoft.com/office/drawing/2014/main" id="{29DC19E5-A376-4F78-9E73-B401414BFF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63" y="3249000"/>
            <a:ext cx="360000" cy="3600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F8040F9-2AC0-4798-8739-741E0EF478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37" y="3249000"/>
            <a:ext cx="360000" cy="360000"/>
          </a:xfrm>
          <a:prstGeom prst="rect">
            <a:avLst/>
          </a:prstGeom>
        </p:spPr>
      </p:pic>
      <p:pic>
        <p:nvPicPr>
          <p:cNvPr id="8" name="Picture 7" descr="Graphical user interface, chat or text message, icon&#10;&#10;Description automatically generated">
            <a:extLst>
              <a:ext uri="{FF2B5EF4-FFF2-40B4-BE49-F238E27FC236}">
                <a16:creationId xmlns:a16="http://schemas.microsoft.com/office/drawing/2014/main" id="{F360809C-20B2-4C49-A5A0-95AED5F8E5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864" y="3249000"/>
            <a:ext cx="360000" cy="360000"/>
          </a:xfrm>
          <a:prstGeom prst="rect">
            <a:avLst/>
          </a:prstGeom>
        </p:spPr>
      </p:pic>
      <p:pic>
        <p:nvPicPr>
          <p:cNvPr id="10" name="Picture 9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7DCEEE55-5A1F-449C-AA2D-F30F52C58C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91" y="3249000"/>
            <a:ext cx="360000" cy="360000"/>
          </a:xfrm>
          <a:prstGeom prst="rect">
            <a:avLst/>
          </a:prstGeom>
        </p:spPr>
      </p:pic>
      <p:pic>
        <p:nvPicPr>
          <p:cNvPr id="12" name="Picture 11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64CA62AC-F0AB-435D-9E44-565171BD40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918" y="3249000"/>
            <a:ext cx="360000" cy="360000"/>
          </a:xfrm>
          <a:prstGeom prst="rect">
            <a:avLst/>
          </a:prstGeom>
        </p:spPr>
      </p:pic>
      <p:pic>
        <p:nvPicPr>
          <p:cNvPr id="14" name="Picture 13" descr="Graphical user interface, chat or text message, icon&#10;&#10;Description automatically generated">
            <a:extLst>
              <a:ext uri="{FF2B5EF4-FFF2-40B4-BE49-F238E27FC236}">
                <a16:creationId xmlns:a16="http://schemas.microsoft.com/office/drawing/2014/main" id="{940310A7-89B9-4B99-85A0-1AE69BC010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45" y="3249000"/>
            <a:ext cx="360000" cy="36000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AD5E2742-CD3A-41A1-ADC7-A2BA29BDAFB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72" y="3249000"/>
            <a:ext cx="360000" cy="36000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92BDA391-CDD9-4CE2-8002-E7EDC073F0E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99" y="3249000"/>
            <a:ext cx="360000" cy="360000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DC7F833B-DF8E-42D9-9106-457F44B749E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26" y="3249000"/>
            <a:ext cx="360000" cy="360000"/>
          </a:xfrm>
          <a:prstGeom prst="rect">
            <a:avLst/>
          </a:prstGeom>
        </p:spPr>
      </p:pic>
      <p:pic>
        <p:nvPicPr>
          <p:cNvPr id="24" name="Picture 23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EFC0A7DF-7E65-4B66-B6CA-9DFC92CF83A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080" y="3249000"/>
            <a:ext cx="360000" cy="360000"/>
          </a:xfrm>
          <a:prstGeom prst="rect">
            <a:avLst/>
          </a:prstGeom>
        </p:spPr>
      </p:pic>
      <p:pic>
        <p:nvPicPr>
          <p:cNvPr id="26" name="Picture 25" descr="Text, icon&#10;&#10;Description automatically generated">
            <a:extLst>
              <a:ext uri="{FF2B5EF4-FFF2-40B4-BE49-F238E27FC236}">
                <a16:creationId xmlns:a16="http://schemas.microsoft.com/office/drawing/2014/main" id="{60A44B7A-7CE3-4769-83F5-22FB470F66F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107" y="3249000"/>
            <a:ext cx="360000" cy="360000"/>
          </a:xfrm>
          <a:prstGeom prst="rect">
            <a:avLst/>
          </a:prstGeom>
        </p:spPr>
      </p:pic>
      <p:pic>
        <p:nvPicPr>
          <p:cNvPr id="28" name="Picture 27" descr="Graphical user interface, text, icon&#10;&#10;Description automatically generated">
            <a:extLst>
              <a:ext uri="{FF2B5EF4-FFF2-40B4-BE49-F238E27FC236}">
                <a16:creationId xmlns:a16="http://schemas.microsoft.com/office/drawing/2014/main" id="{CCB9F31C-8B4C-4500-BC11-8CBC0C23C06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134" y="3249000"/>
            <a:ext cx="360000" cy="3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EEC81C-6E81-4398-BACF-B0C9D8335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Fail Rate - Hypothesis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89A4AB3A-2B94-472F-918D-AB8C818DA285}"/>
              </a:ext>
            </a:extLst>
          </p:cNvPr>
          <p:cNvSpPr/>
          <p:nvPr/>
        </p:nvSpPr>
        <p:spPr>
          <a:xfrm>
            <a:off x="2818027" y="4812676"/>
            <a:ext cx="814272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13 DAYS</a:t>
            </a:r>
          </a:p>
        </p:txBody>
      </p:sp>
    </p:spTree>
    <p:extLst>
      <p:ext uri="{BB962C8B-B14F-4D97-AF65-F5344CB8AC3E}">
        <p14:creationId xmlns:p14="http://schemas.microsoft.com/office/powerpoint/2010/main" val="234266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266" descr="Graphical user interface, chat or text message, icon&#10;&#10;Description automatically generated">
            <a:extLst>
              <a:ext uri="{FF2B5EF4-FFF2-40B4-BE49-F238E27FC236}">
                <a16:creationId xmlns:a16="http://schemas.microsoft.com/office/drawing/2014/main" id="{732E8FD9-282E-457C-A66A-7E892C0245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53" y="3249000"/>
            <a:ext cx="360000" cy="360000"/>
          </a:xfrm>
          <a:prstGeom prst="rect">
            <a:avLst/>
          </a:prstGeom>
        </p:spPr>
      </p:pic>
      <p:pic>
        <p:nvPicPr>
          <p:cNvPr id="4" name="Picture 3" descr="Graphical user interface, text, icon&#10;&#10;Description automatically generated">
            <a:extLst>
              <a:ext uri="{FF2B5EF4-FFF2-40B4-BE49-F238E27FC236}">
                <a16:creationId xmlns:a16="http://schemas.microsoft.com/office/drawing/2014/main" id="{29DC19E5-A376-4F78-9E73-B401414BFF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63" y="3249000"/>
            <a:ext cx="360000" cy="3600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F8040F9-2AC0-4798-8739-741E0EF478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37" y="3249000"/>
            <a:ext cx="360000" cy="360000"/>
          </a:xfrm>
          <a:prstGeom prst="rect">
            <a:avLst/>
          </a:prstGeom>
        </p:spPr>
      </p:pic>
      <p:pic>
        <p:nvPicPr>
          <p:cNvPr id="8" name="Picture 7" descr="Graphical user interface, chat or text message, icon&#10;&#10;Description automatically generated">
            <a:extLst>
              <a:ext uri="{FF2B5EF4-FFF2-40B4-BE49-F238E27FC236}">
                <a16:creationId xmlns:a16="http://schemas.microsoft.com/office/drawing/2014/main" id="{F360809C-20B2-4C49-A5A0-95AED5F8E5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864" y="3249000"/>
            <a:ext cx="360000" cy="360000"/>
          </a:xfrm>
          <a:prstGeom prst="rect">
            <a:avLst/>
          </a:prstGeom>
        </p:spPr>
      </p:pic>
      <p:pic>
        <p:nvPicPr>
          <p:cNvPr id="10" name="Picture 9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7DCEEE55-5A1F-449C-AA2D-F30F52C58C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91" y="3249000"/>
            <a:ext cx="360000" cy="360000"/>
          </a:xfrm>
          <a:prstGeom prst="rect">
            <a:avLst/>
          </a:prstGeom>
        </p:spPr>
      </p:pic>
      <p:pic>
        <p:nvPicPr>
          <p:cNvPr id="12" name="Picture 11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64CA62AC-F0AB-435D-9E44-565171BD40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918" y="3249000"/>
            <a:ext cx="360000" cy="360000"/>
          </a:xfrm>
          <a:prstGeom prst="rect">
            <a:avLst/>
          </a:prstGeom>
        </p:spPr>
      </p:pic>
      <p:pic>
        <p:nvPicPr>
          <p:cNvPr id="14" name="Picture 13" descr="Graphical user interface, chat or text message, icon&#10;&#10;Description automatically generated">
            <a:extLst>
              <a:ext uri="{FF2B5EF4-FFF2-40B4-BE49-F238E27FC236}">
                <a16:creationId xmlns:a16="http://schemas.microsoft.com/office/drawing/2014/main" id="{940310A7-89B9-4B99-85A0-1AE69BC010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45" y="3249000"/>
            <a:ext cx="360000" cy="36000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AD5E2742-CD3A-41A1-ADC7-A2BA29BDAFB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72" y="3249000"/>
            <a:ext cx="360000" cy="36000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92BDA391-CDD9-4CE2-8002-E7EDC073F0E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99" y="3249000"/>
            <a:ext cx="360000" cy="360000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DC7F833B-DF8E-42D9-9106-457F44B749E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26" y="3249000"/>
            <a:ext cx="360000" cy="360000"/>
          </a:xfrm>
          <a:prstGeom prst="rect">
            <a:avLst/>
          </a:prstGeom>
        </p:spPr>
      </p:pic>
      <p:pic>
        <p:nvPicPr>
          <p:cNvPr id="24" name="Picture 23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EFC0A7DF-7E65-4B66-B6CA-9DFC92CF83A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080" y="3249000"/>
            <a:ext cx="360000" cy="360000"/>
          </a:xfrm>
          <a:prstGeom prst="rect">
            <a:avLst/>
          </a:prstGeom>
        </p:spPr>
      </p:pic>
      <p:pic>
        <p:nvPicPr>
          <p:cNvPr id="26" name="Picture 25" descr="Text, icon&#10;&#10;Description automatically generated">
            <a:extLst>
              <a:ext uri="{FF2B5EF4-FFF2-40B4-BE49-F238E27FC236}">
                <a16:creationId xmlns:a16="http://schemas.microsoft.com/office/drawing/2014/main" id="{60A44B7A-7CE3-4769-83F5-22FB470F66F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107" y="3249000"/>
            <a:ext cx="360000" cy="360000"/>
          </a:xfrm>
          <a:prstGeom prst="rect">
            <a:avLst/>
          </a:prstGeom>
        </p:spPr>
      </p:pic>
      <p:pic>
        <p:nvPicPr>
          <p:cNvPr id="28" name="Picture 27" descr="Graphical user interface, text, icon&#10;&#10;Description automatically generated">
            <a:extLst>
              <a:ext uri="{FF2B5EF4-FFF2-40B4-BE49-F238E27FC236}">
                <a16:creationId xmlns:a16="http://schemas.microsoft.com/office/drawing/2014/main" id="{CCB9F31C-8B4C-4500-BC11-8CBC0C23C06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134" y="3249000"/>
            <a:ext cx="360000" cy="3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EEC81C-6E81-4398-BACF-B0C9D8335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Fail Rate - Hypothesis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89A4AB3A-2B94-472F-918D-AB8C818DA285}"/>
              </a:ext>
            </a:extLst>
          </p:cNvPr>
          <p:cNvSpPr/>
          <p:nvPr/>
        </p:nvSpPr>
        <p:spPr>
          <a:xfrm>
            <a:off x="2818027" y="4812676"/>
            <a:ext cx="814272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13 DAYS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0FDB07-6A5C-4715-B7C4-85D57E6A9802}"/>
              </a:ext>
            </a:extLst>
          </p:cNvPr>
          <p:cNvSpPr/>
          <p:nvPr/>
        </p:nvSpPr>
        <p:spPr>
          <a:xfrm>
            <a:off x="3706384" y="4805902"/>
            <a:ext cx="2342548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10 DEPLOYMENTS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870259-4A6C-4916-A70E-07B532DE40BD}"/>
              </a:ext>
            </a:extLst>
          </p:cNvPr>
          <p:cNvSpPr/>
          <p:nvPr/>
        </p:nvSpPr>
        <p:spPr>
          <a:xfrm>
            <a:off x="3702282" y="5407338"/>
            <a:ext cx="1130299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10 SUCCESSFUL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4E2586-C1D5-463F-8F6C-D57707EE9DA8}"/>
              </a:ext>
            </a:extLst>
          </p:cNvPr>
          <p:cNvSpPr/>
          <p:nvPr/>
        </p:nvSpPr>
        <p:spPr>
          <a:xfrm>
            <a:off x="4918633" y="5407338"/>
            <a:ext cx="1130299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0 </a:t>
            </a:r>
          </a:p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FAILURES</a:t>
            </a:r>
          </a:p>
        </p:txBody>
      </p:sp>
    </p:spTree>
    <p:extLst>
      <p:ext uri="{BB962C8B-B14F-4D97-AF65-F5344CB8AC3E}">
        <p14:creationId xmlns:p14="http://schemas.microsoft.com/office/powerpoint/2010/main" val="301208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3FA457-AE0A-4259-8CC7-656FE9332424}"/>
              </a:ext>
            </a:extLst>
          </p:cNvPr>
          <p:cNvSpPr/>
          <p:nvPr/>
        </p:nvSpPr>
        <p:spPr>
          <a:xfrm>
            <a:off x="2818027" y="3056367"/>
            <a:ext cx="6555943" cy="74526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7" name="Picture 266" descr="Graphical user interface, chat or text message, icon&#10;&#10;Description automatically generated">
            <a:extLst>
              <a:ext uri="{FF2B5EF4-FFF2-40B4-BE49-F238E27FC236}">
                <a16:creationId xmlns:a16="http://schemas.microsoft.com/office/drawing/2014/main" id="{732E8FD9-282E-457C-A66A-7E892C0245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53" y="3249000"/>
            <a:ext cx="360000" cy="360000"/>
          </a:xfrm>
          <a:prstGeom prst="rect">
            <a:avLst/>
          </a:prstGeom>
        </p:spPr>
      </p:pic>
      <p:pic>
        <p:nvPicPr>
          <p:cNvPr id="4" name="Picture 3" descr="Graphical user interface, text, icon&#10;&#10;Description automatically generated">
            <a:extLst>
              <a:ext uri="{FF2B5EF4-FFF2-40B4-BE49-F238E27FC236}">
                <a16:creationId xmlns:a16="http://schemas.microsoft.com/office/drawing/2014/main" id="{29DC19E5-A376-4F78-9E73-B401414BFF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63" y="3249000"/>
            <a:ext cx="360000" cy="3600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F8040F9-2AC0-4798-8739-741E0EF478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37" y="3249000"/>
            <a:ext cx="360000" cy="360000"/>
          </a:xfrm>
          <a:prstGeom prst="rect">
            <a:avLst/>
          </a:prstGeom>
        </p:spPr>
      </p:pic>
      <p:pic>
        <p:nvPicPr>
          <p:cNvPr id="8" name="Picture 7" descr="Graphical user interface, chat or text message, icon&#10;&#10;Description automatically generated">
            <a:extLst>
              <a:ext uri="{FF2B5EF4-FFF2-40B4-BE49-F238E27FC236}">
                <a16:creationId xmlns:a16="http://schemas.microsoft.com/office/drawing/2014/main" id="{F360809C-20B2-4C49-A5A0-95AED5F8E5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864" y="3249000"/>
            <a:ext cx="360000" cy="360000"/>
          </a:xfrm>
          <a:prstGeom prst="rect">
            <a:avLst/>
          </a:prstGeom>
        </p:spPr>
      </p:pic>
      <p:pic>
        <p:nvPicPr>
          <p:cNvPr id="10" name="Picture 9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7DCEEE55-5A1F-449C-AA2D-F30F52C58C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91" y="3249000"/>
            <a:ext cx="360000" cy="360000"/>
          </a:xfrm>
          <a:prstGeom prst="rect">
            <a:avLst/>
          </a:prstGeom>
        </p:spPr>
      </p:pic>
      <p:pic>
        <p:nvPicPr>
          <p:cNvPr id="12" name="Picture 11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64CA62AC-F0AB-435D-9E44-565171BD40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918" y="3249000"/>
            <a:ext cx="360000" cy="360000"/>
          </a:xfrm>
          <a:prstGeom prst="rect">
            <a:avLst/>
          </a:prstGeom>
        </p:spPr>
      </p:pic>
      <p:pic>
        <p:nvPicPr>
          <p:cNvPr id="14" name="Picture 13" descr="Graphical user interface, chat or text message, icon&#10;&#10;Description automatically generated">
            <a:extLst>
              <a:ext uri="{FF2B5EF4-FFF2-40B4-BE49-F238E27FC236}">
                <a16:creationId xmlns:a16="http://schemas.microsoft.com/office/drawing/2014/main" id="{940310A7-89B9-4B99-85A0-1AE69BC010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45" y="3249000"/>
            <a:ext cx="360000" cy="36000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AD5E2742-CD3A-41A1-ADC7-A2BA29BDAFB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72" y="3249000"/>
            <a:ext cx="360000" cy="36000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92BDA391-CDD9-4CE2-8002-E7EDC073F0E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99" y="3249000"/>
            <a:ext cx="360000" cy="360000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DC7F833B-DF8E-42D9-9106-457F44B749E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26" y="3249000"/>
            <a:ext cx="360000" cy="360000"/>
          </a:xfrm>
          <a:prstGeom prst="rect">
            <a:avLst/>
          </a:prstGeom>
        </p:spPr>
      </p:pic>
      <p:pic>
        <p:nvPicPr>
          <p:cNvPr id="24" name="Picture 23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EFC0A7DF-7E65-4B66-B6CA-9DFC92CF83A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080" y="3249000"/>
            <a:ext cx="360000" cy="360000"/>
          </a:xfrm>
          <a:prstGeom prst="rect">
            <a:avLst/>
          </a:prstGeom>
        </p:spPr>
      </p:pic>
      <p:pic>
        <p:nvPicPr>
          <p:cNvPr id="26" name="Picture 25" descr="Text, icon&#10;&#10;Description automatically generated">
            <a:extLst>
              <a:ext uri="{FF2B5EF4-FFF2-40B4-BE49-F238E27FC236}">
                <a16:creationId xmlns:a16="http://schemas.microsoft.com/office/drawing/2014/main" id="{60A44B7A-7CE3-4769-83F5-22FB470F66F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107" y="3249000"/>
            <a:ext cx="360000" cy="360000"/>
          </a:xfrm>
          <a:prstGeom prst="rect">
            <a:avLst/>
          </a:prstGeom>
        </p:spPr>
      </p:pic>
      <p:pic>
        <p:nvPicPr>
          <p:cNvPr id="28" name="Picture 27" descr="Graphical user interface, text, icon&#10;&#10;Description automatically generated">
            <a:extLst>
              <a:ext uri="{FF2B5EF4-FFF2-40B4-BE49-F238E27FC236}">
                <a16:creationId xmlns:a16="http://schemas.microsoft.com/office/drawing/2014/main" id="{CCB9F31C-8B4C-4500-BC11-8CBC0C23C06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134" y="3249000"/>
            <a:ext cx="360000" cy="3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EEC81C-6E81-4398-BACF-B0C9D8335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Fail Rate - Hypothesis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0FDB07-6A5C-4715-B7C4-85D57E6A9802}"/>
              </a:ext>
            </a:extLst>
          </p:cNvPr>
          <p:cNvSpPr/>
          <p:nvPr/>
        </p:nvSpPr>
        <p:spPr>
          <a:xfrm>
            <a:off x="3706384" y="4805902"/>
            <a:ext cx="2342548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10 DEPLOYMENTS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870259-4A6C-4916-A70E-07B532DE40BD}"/>
              </a:ext>
            </a:extLst>
          </p:cNvPr>
          <p:cNvSpPr/>
          <p:nvPr/>
        </p:nvSpPr>
        <p:spPr>
          <a:xfrm>
            <a:off x="3702282" y="5407338"/>
            <a:ext cx="1130299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10 SUCCESSFUL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4E2586-C1D5-463F-8F6C-D57707EE9DA8}"/>
              </a:ext>
            </a:extLst>
          </p:cNvPr>
          <p:cNvSpPr/>
          <p:nvPr/>
        </p:nvSpPr>
        <p:spPr>
          <a:xfrm>
            <a:off x="4918633" y="5407338"/>
            <a:ext cx="1130299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0 </a:t>
            </a:r>
          </a:p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FAILURES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4C14FA-3D6B-45F0-A384-50C32CB05D09}"/>
              </a:ext>
            </a:extLst>
          </p:cNvPr>
          <p:cNvSpPr/>
          <p:nvPr/>
        </p:nvSpPr>
        <p:spPr>
          <a:xfrm>
            <a:off x="6142847" y="4805902"/>
            <a:ext cx="1479367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13 DAY CALC WINDOW</a:t>
            </a:r>
          </a:p>
        </p:txBody>
      </p:sp>
      <p:sp>
        <p:nvSpPr>
          <p:cNvPr id="27" name="Callout: Down Arrow 26">
            <a:extLst>
              <a:ext uri="{FF2B5EF4-FFF2-40B4-BE49-F238E27FC236}">
                <a16:creationId xmlns:a16="http://schemas.microsoft.com/office/drawing/2014/main" id="{055B14A3-C0ED-4174-82C2-FFEA251E490B}"/>
              </a:ext>
            </a:extLst>
          </p:cNvPr>
          <p:cNvSpPr/>
          <p:nvPr/>
        </p:nvSpPr>
        <p:spPr>
          <a:xfrm>
            <a:off x="8867024" y="2706722"/>
            <a:ext cx="542278" cy="542278"/>
          </a:xfrm>
          <a:prstGeom prst="downArrowCallou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0%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873EFA-5A52-40D6-9321-D66B6ADDBC6D}"/>
              </a:ext>
            </a:extLst>
          </p:cNvPr>
          <p:cNvSpPr/>
          <p:nvPr/>
        </p:nvSpPr>
        <p:spPr>
          <a:xfrm>
            <a:off x="7716129" y="4805902"/>
            <a:ext cx="1636249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CHANGE FAIL RATE = 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0%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2B2C39-8F87-43F2-BDA6-D444E72CDF8D}"/>
              </a:ext>
            </a:extLst>
          </p:cNvPr>
          <p:cNvSpPr/>
          <p:nvPr/>
        </p:nvSpPr>
        <p:spPr>
          <a:xfrm>
            <a:off x="2818027" y="4812676"/>
            <a:ext cx="814272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13 DAYS</a:t>
            </a:r>
          </a:p>
        </p:txBody>
      </p:sp>
    </p:spTree>
    <p:extLst>
      <p:ext uri="{BB962C8B-B14F-4D97-AF65-F5344CB8AC3E}">
        <p14:creationId xmlns:p14="http://schemas.microsoft.com/office/powerpoint/2010/main" val="316062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3FA457-AE0A-4259-8CC7-656FE9332424}"/>
              </a:ext>
            </a:extLst>
          </p:cNvPr>
          <p:cNvSpPr/>
          <p:nvPr/>
        </p:nvSpPr>
        <p:spPr>
          <a:xfrm>
            <a:off x="2818027" y="3056367"/>
            <a:ext cx="6555943" cy="74526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7" name="Picture 266" descr="Graphical user interface, chat or text message, icon&#10;&#10;Description automatically generated">
            <a:extLst>
              <a:ext uri="{FF2B5EF4-FFF2-40B4-BE49-F238E27FC236}">
                <a16:creationId xmlns:a16="http://schemas.microsoft.com/office/drawing/2014/main" id="{732E8FD9-282E-457C-A66A-7E892C0245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53" y="3249000"/>
            <a:ext cx="360000" cy="360000"/>
          </a:xfrm>
          <a:prstGeom prst="rect">
            <a:avLst/>
          </a:prstGeom>
        </p:spPr>
      </p:pic>
      <p:pic>
        <p:nvPicPr>
          <p:cNvPr id="4" name="Picture 3" descr="Graphical user interface, text, icon&#10;&#10;Description automatically generated">
            <a:extLst>
              <a:ext uri="{FF2B5EF4-FFF2-40B4-BE49-F238E27FC236}">
                <a16:creationId xmlns:a16="http://schemas.microsoft.com/office/drawing/2014/main" id="{29DC19E5-A376-4F78-9E73-B401414BFF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63" y="3249000"/>
            <a:ext cx="360000" cy="3600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F8040F9-2AC0-4798-8739-741E0EF478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37" y="3249000"/>
            <a:ext cx="360000" cy="360000"/>
          </a:xfrm>
          <a:prstGeom prst="rect">
            <a:avLst/>
          </a:prstGeom>
        </p:spPr>
      </p:pic>
      <p:pic>
        <p:nvPicPr>
          <p:cNvPr id="8" name="Picture 7" descr="Graphical user interface, chat or text message, icon&#10;&#10;Description automatically generated">
            <a:extLst>
              <a:ext uri="{FF2B5EF4-FFF2-40B4-BE49-F238E27FC236}">
                <a16:creationId xmlns:a16="http://schemas.microsoft.com/office/drawing/2014/main" id="{F360809C-20B2-4C49-A5A0-95AED5F8E5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864" y="3249000"/>
            <a:ext cx="360000" cy="360000"/>
          </a:xfrm>
          <a:prstGeom prst="rect">
            <a:avLst/>
          </a:prstGeom>
        </p:spPr>
      </p:pic>
      <p:pic>
        <p:nvPicPr>
          <p:cNvPr id="10" name="Picture 9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7DCEEE55-5A1F-449C-AA2D-F30F52C58C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91" y="3249000"/>
            <a:ext cx="360000" cy="360000"/>
          </a:xfrm>
          <a:prstGeom prst="rect">
            <a:avLst/>
          </a:prstGeom>
        </p:spPr>
      </p:pic>
      <p:pic>
        <p:nvPicPr>
          <p:cNvPr id="12" name="Picture 11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64CA62AC-F0AB-435D-9E44-565171BD40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918" y="3249000"/>
            <a:ext cx="360000" cy="360000"/>
          </a:xfrm>
          <a:prstGeom prst="rect">
            <a:avLst/>
          </a:prstGeom>
        </p:spPr>
      </p:pic>
      <p:pic>
        <p:nvPicPr>
          <p:cNvPr id="14" name="Picture 13" descr="Graphical user interface, chat or text message, icon&#10;&#10;Description automatically generated">
            <a:extLst>
              <a:ext uri="{FF2B5EF4-FFF2-40B4-BE49-F238E27FC236}">
                <a16:creationId xmlns:a16="http://schemas.microsoft.com/office/drawing/2014/main" id="{940310A7-89B9-4B99-85A0-1AE69BC010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45" y="3249000"/>
            <a:ext cx="360000" cy="36000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AD5E2742-CD3A-41A1-ADC7-A2BA29BDAFB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72" y="3249000"/>
            <a:ext cx="360000" cy="36000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92BDA391-CDD9-4CE2-8002-E7EDC073F0E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99" y="3249000"/>
            <a:ext cx="360000" cy="360000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DC7F833B-DF8E-42D9-9106-457F44B749E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26" y="3249000"/>
            <a:ext cx="360000" cy="360000"/>
          </a:xfrm>
          <a:prstGeom prst="rect">
            <a:avLst/>
          </a:prstGeom>
        </p:spPr>
      </p:pic>
      <p:pic>
        <p:nvPicPr>
          <p:cNvPr id="24" name="Picture 23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EFC0A7DF-7E65-4B66-B6CA-9DFC92CF83A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080" y="3249000"/>
            <a:ext cx="360000" cy="360000"/>
          </a:xfrm>
          <a:prstGeom prst="rect">
            <a:avLst/>
          </a:prstGeom>
        </p:spPr>
      </p:pic>
      <p:pic>
        <p:nvPicPr>
          <p:cNvPr id="26" name="Picture 25" descr="Text, icon&#10;&#10;Description automatically generated">
            <a:extLst>
              <a:ext uri="{FF2B5EF4-FFF2-40B4-BE49-F238E27FC236}">
                <a16:creationId xmlns:a16="http://schemas.microsoft.com/office/drawing/2014/main" id="{60A44B7A-7CE3-4769-83F5-22FB470F66F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107" y="3249000"/>
            <a:ext cx="360000" cy="360000"/>
          </a:xfrm>
          <a:prstGeom prst="rect">
            <a:avLst/>
          </a:prstGeom>
        </p:spPr>
      </p:pic>
      <p:pic>
        <p:nvPicPr>
          <p:cNvPr id="28" name="Picture 27" descr="Graphical user interface, text, icon&#10;&#10;Description automatically generated">
            <a:extLst>
              <a:ext uri="{FF2B5EF4-FFF2-40B4-BE49-F238E27FC236}">
                <a16:creationId xmlns:a16="http://schemas.microsoft.com/office/drawing/2014/main" id="{CCB9F31C-8B4C-4500-BC11-8CBC0C23C06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134" y="3249000"/>
            <a:ext cx="360000" cy="3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EEC81C-6E81-4398-BACF-B0C9D8335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Fail Rate - Hypothesis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0FDB07-6A5C-4715-B7C4-85D57E6A9802}"/>
              </a:ext>
            </a:extLst>
          </p:cNvPr>
          <p:cNvSpPr/>
          <p:nvPr/>
        </p:nvSpPr>
        <p:spPr>
          <a:xfrm>
            <a:off x="3706384" y="4805902"/>
            <a:ext cx="2342548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10 DEPLOYMENTS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870259-4A6C-4916-A70E-07B532DE40BD}"/>
              </a:ext>
            </a:extLst>
          </p:cNvPr>
          <p:cNvSpPr/>
          <p:nvPr/>
        </p:nvSpPr>
        <p:spPr>
          <a:xfrm>
            <a:off x="3702282" y="5407338"/>
            <a:ext cx="1130299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8 SUCCESSFUL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4E2586-C1D5-463F-8F6C-D57707EE9DA8}"/>
              </a:ext>
            </a:extLst>
          </p:cNvPr>
          <p:cNvSpPr/>
          <p:nvPr/>
        </p:nvSpPr>
        <p:spPr>
          <a:xfrm>
            <a:off x="4918633" y="5407338"/>
            <a:ext cx="1130299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2 </a:t>
            </a:r>
          </a:p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FAILURES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4C14FA-3D6B-45F0-A384-50C32CB05D09}"/>
              </a:ext>
            </a:extLst>
          </p:cNvPr>
          <p:cNvSpPr/>
          <p:nvPr/>
        </p:nvSpPr>
        <p:spPr>
          <a:xfrm>
            <a:off x="6142847" y="4805902"/>
            <a:ext cx="1479367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13 DAY CALC WINDOW</a:t>
            </a:r>
          </a:p>
        </p:txBody>
      </p:sp>
      <p:sp>
        <p:nvSpPr>
          <p:cNvPr id="27" name="Callout: Down Arrow 26">
            <a:extLst>
              <a:ext uri="{FF2B5EF4-FFF2-40B4-BE49-F238E27FC236}">
                <a16:creationId xmlns:a16="http://schemas.microsoft.com/office/drawing/2014/main" id="{055B14A3-C0ED-4174-82C2-FFEA251E490B}"/>
              </a:ext>
            </a:extLst>
          </p:cNvPr>
          <p:cNvSpPr/>
          <p:nvPr/>
        </p:nvSpPr>
        <p:spPr>
          <a:xfrm>
            <a:off x="8867024" y="2706722"/>
            <a:ext cx="542278" cy="542278"/>
          </a:xfrm>
          <a:prstGeom prst="downArrowCallou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20%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873EFA-5A52-40D6-9321-D66B6ADDBC6D}"/>
              </a:ext>
            </a:extLst>
          </p:cNvPr>
          <p:cNvSpPr/>
          <p:nvPr/>
        </p:nvSpPr>
        <p:spPr>
          <a:xfrm>
            <a:off x="7716129" y="4805902"/>
            <a:ext cx="1636249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CHANGE FAIL RATE = 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20%</a:t>
            </a:r>
          </a:p>
        </p:txBody>
      </p:sp>
      <p:pic>
        <p:nvPicPr>
          <p:cNvPr id="30" name="Picture 29" descr="Text, icon&#10;&#10;Description automatically generated">
            <a:extLst>
              <a:ext uri="{FF2B5EF4-FFF2-40B4-BE49-F238E27FC236}">
                <a16:creationId xmlns:a16="http://schemas.microsoft.com/office/drawing/2014/main" id="{43BA5E9D-22F3-4D1E-8408-F7DB523DA80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80" y="3249000"/>
            <a:ext cx="360000" cy="360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3CD2748-F664-4E3E-9942-F50EA7D75991}"/>
              </a:ext>
            </a:extLst>
          </p:cNvPr>
          <p:cNvSpPr/>
          <p:nvPr/>
        </p:nvSpPr>
        <p:spPr>
          <a:xfrm>
            <a:off x="2818027" y="4812676"/>
            <a:ext cx="814272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13 DAYS</a:t>
            </a:r>
          </a:p>
        </p:txBody>
      </p:sp>
    </p:spTree>
    <p:extLst>
      <p:ext uri="{BB962C8B-B14F-4D97-AF65-F5344CB8AC3E}">
        <p14:creationId xmlns:p14="http://schemas.microsoft.com/office/powerpoint/2010/main" val="38385670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7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3FA457-AE0A-4259-8CC7-656FE9332424}"/>
              </a:ext>
            </a:extLst>
          </p:cNvPr>
          <p:cNvSpPr/>
          <p:nvPr/>
        </p:nvSpPr>
        <p:spPr>
          <a:xfrm>
            <a:off x="3305706" y="3056367"/>
            <a:ext cx="6555943" cy="74526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7" name="Picture 266" descr="Graphical user interface, chat or text message, icon&#10;&#10;Description automatically generated">
            <a:extLst>
              <a:ext uri="{FF2B5EF4-FFF2-40B4-BE49-F238E27FC236}">
                <a16:creationId xmlns:a16="http://schemas.microsoft.com/office/drawing/2014/main" id="{732E8FD9-282E-457C-A66A-7E892C024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53" y="3249000"/>
            <a:ext cx="360000" cy="360000"/>
          </a:xfrm>
          <a:prstGeom prst="rect">
            <a:avLst/>
          </a:prstGeom>
        </p:spPr>
      </p:pic>
      <p:pic>
        <p:nvPicPr>
          <p:cNvPr id="4" name="Picture 3" descr="Graphical user interface, text, icon&#10;&#10;Description automatically generated">
            <a:extLst>
              <a:ext uri="{FF2B5EF4-FFF2-40B4-BE49-F238E27FC236}">
                <a16:creationId xmlns:a16="http://schemas.microsoft.com/office/drawing/2014/main" id="{29DC19E5-A376-4F78-9E73-B401414BFF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63" y="3249000"/>
            <a:ext cx="360000" cy="360000"/>
          </a:xfrm>
          <a:prstGeom prst="rect">
            <a:avLst/>
          </a:prstGeom>
        </p:spPr>
      </p:pic>
      <p:pic>
        <p:nvPicPr>
          <p:cNvPr id="8" name="Picture 7" descr="Graphical user interface, chat or text message, icon&#10;&#10;Description automatically generated">
            <a:extLst>
              <a:ext uri="{FF2B5EF4-FFF2-40B4-BE49-F238E27FC236}">
                <a16:creationId xmlns:a16="http://schemas.microsoft.com/office/drawing/2014/main" id="{F360809C-20B2-4C49-A5A0-95AED5F8E5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864" y="3249000"/>
            <a:ext cx="360000" cy="360000"/>
          </a:xfrm>
          <a:prstGeom prst="rect">
            <a:avLst/>
          </a:prstGeom>
        </p:spPr>
      </p:pic>
      <p:pic>
        <p:nvPicPr>
          <p:cNvPr id="10" name="Picture 9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7DCEEE55-5A1F-449C-AA2D-F30F52C58C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91" y="3249000"/>
            <a:ext cx="360000" cy="360000"/>
          </a:xfrm>
          <a:prstGeom prst="rect">
            <a:avLst/>
          </a:prstGeom>
        </p:spPr>
      </p:pic>
      <p:pic>
        <p:nvPicPr>
          <p:cNvPr id="12" name="Picture 11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64CA62AC-F0AB-435D-9E44-565171BD40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918" y="3249000"/>
            <a:ext cx="360000" cy="360000"/>
          </a:xfrm>
          <a:prstGeom prst="rect">
            <a:avLst/>
          </a:prstGeom>
        </p:spPr>
      </p:pic>
      <p:pic>
        <p:nvPicPr>
          <p:cNvPr id="14" name="Picture 13" descr="Graphical user interface, chat or text message, icon&#10;&#10;Description automatically generated">
            <a:extLst>
              <a:ext uri="{FF2B5EF4-FFF2-40B4-BE49-F238E27FC236}">
                <a16:creationId xmlns:a16="http://schemas.microsoft.com/office/drawing/2014/main" id="{940310A7-89B9-4B99-85A0-1AE69BC010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45" y="3249000"/>
            <a:ext cx="360000" cy="36000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AD5E2742-CD3A-41A1-ADC7-A2BA29BDAFB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72" y="3249000"/>
            <a:ext cx="360000" cy="36000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92BDA391-CDD9-4CE2-8002-E7EDC073F0E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99" y="3249000"/>
            <a:ext cx="360000" cy="360000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DC7F833B-DF8E-42D9-9106-457F44B749E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26" y="3249000"/>
            <a:ext cx="360000" cy="360000"/>
          </a:xfrm>
          <a:prstGeom prst="rect">
            <a:avLst/>
          </a:prstGeom>
        </p:spPr>
      </p:pic>
      <p:pic>
        <p:nvPicPr>
          <p:cNvPr id="24" name="Picture 23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EFC0A7DF-7E65-4B66-B6CA-9DFC92CF83A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080" y="3249000"/>
            <a:ext cx="360000" cy="360000"/>
          </a:xfrm>
          <a:prstGeom prst="rect">
            <a:avLst/>
          </a:prstGeom>
        </p:spPr>
      </p:pic>
      <p:pic>
        <p:nvPicPr>
          <p:cNvPr id="26" name="Picture 25" descr="Text, icon&#10;&#10;Description automatically generated">
            <a:extLst>
              <a:ext uri="{FF2B5EF4-FFF2-40B4-BE49-F238E27FC236}">
                <a16:creationId xmlns:a16="http://schemas.microsoft.com/office/drawing/2014/main" id="{60A44B7A-7CE3-4769-83F5-22FB470F66F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107" y="3249000"/>
            <a:ext cx="360000" cy="360000"/>
          </a:xfrm>
          <a:prstGeom prst="rect">
            <a:avLst/>
          </a:prstGeom>
        </p:spPr>
      </p:pic>
      <p:pic>
        <p:nvPicPr>
          <p:cNvPr id="28" name="Picture 27" descr="Graphical user interface, text, icon&#10;&#10;Description automatically generated">
            <a:extLst>
              <a:ext uri="{FF2B5EF4-FFF2-40B4-BE49-F238E27FC236}">
                <a16:creationId xmlns:a16="http://schemas.microsoft.com/office/drawing/2014/main" id="{CCB9F31C-8B4C-4500-BC11-8CBC0C23C06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134" y="3249000"/>
            <a:ext cx="360000" cy="3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EEC81C-6E81-4398-BACF-B0C9D8335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Fail Rate - Hypothesis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89A4AB3A-2B94-472F-918D-AB8C818DA285}"/>
              </a:ext>
            </a:extLst>
          </p:cNvPr>
          <p:cNvSpPr/>
          <p:nvPr/>
        </p:nvSpPr>
        <p:spPr>
          <a:xfrm>
            <a:off x="2845155" y="4816284"/>
            <a:ext cx="814272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14 DAYS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0FDB07-6A5C-4715-B7C4-85D57E6A9802}"/>
              </a:ext>
            </a:extLst>
          </p:cNvPr>
          <p:cNvSpPr/>
          <p:nvPr/>
        </p:nvSpPr>
        <p:spPr>
          <a:xfrm>
            <a:off x="3706384" y="4805902"/>
            <a:ext cx="2342548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9 DEPLOYMENTS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870259-4A6C-4916-A70E-07B532DE40BD}"/>
              </a:ext>
            </a:extLst>
          </p:cNvPr>
          <p:cNvSpPr/>
          <p:nvPr/>
        </p:nvSpPr>
        <p:spPr>
          <a:xfrm>
            <a:off x="3702282" y="5407338"/>
            <a:ext cx="1130299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7 SUCCESSFUL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4E2586-C1D5-463F-8F6C-D57707EE9DA8}"/>
              </a:ext>
            </a:extLst>
          </p:cNvPr>
          <p:cNvSpPr/>
          <p:nvPr/>
        </p:nvSpPr>
        <p:spPr>
          <a:xfrm>
            <a:off x="4918633" y="5407338"/>
            <a:ext cx="1130299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2 </a:t>
            </a:r>
          </a:p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FAILURES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4C14FA-3D6B-45F0-A384-50C32CB05D09}"/>
              </a:ext>
            </a:extLst>
          </p:cNvPr>
          <p:cNvSpPr/>
          <p:nvPr/>
        </p:nvSpPr>
        <p:spPr>
          <a:xfrm>
            <a:off x="6142847" y="4805902"/>
            <a:ext cx="1479367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13 DAY CALC WINDOW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873EFA-5A52-40D6-9321-D66B6ADDBC6D}"/>
              </a:ext>
            </a:extLst>
          </p:cNvPr>
          <p:cNvSpPr/>
          <p:nvPr/>
        </p:nvSpPr>
        <p:spPr>
          <a:xfrm>
            <a:off x="7716129" y="4805902"/>
            <a:ext cx="1636249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CHANGE FAIL RATE = 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22%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9C1FFE-7A0B-4D59-B56D-A0E1ACAAC3CB}"/>
              </a:ext>
            </a:extLst>
          </p:cNvPr>
          <p:cNvGrpSpPr/>
          <p:nvPr/>
        </p:nvGrpSpPr>
        <p:grpSpPr>
          <a:xfrm>
            <a:off x="779689" y="1794871"/>
            <a:ext cx="1860397" cy="1261496"/>
            <a:chOff x="779689" y="1794871"/>
            <a:chExt cx="1860397" cy="126149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263D1B6-D0BC-4762-A1EC-4C53C572DD2E}"/>
                </a:ext>
              </a:extLst>
            </p:cNvPr>
            <p:cNvGrpSpPr/>
            <p:nvPr/>
          </p:nvGrpSpPr>
          <p:grpSpPr>
            <a:xfrm>
              <a:off x="779689" y="1794871"/>
              <a:ext cx="1670355" cy="1261496"/>
              <a:chOff x="779689" y="1794871"/>
              <a:chExt cx="1670355" cy="1261496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7933D7A-8D9D-41EE-B5F3-69A27147EE93}"/>
                  </a:ext>
                </a:extLst>
              </p:cNvPr>
              <p:cNvSpPr/>
              <p:nvPr/>
            </p:nvSpPr>
            <p:spPr>
              <a:xfrm>
                <a:off x="912142" y="2038807"/>
                <a:ext cx="1537902" cy="1017560"/>
              </a:xfrm>
              <a:custGeom>
                <a:avLst/>
                <a:gdLst>
                  <a:gd name="connsiteX0" fmla="*/ 0 w 1537902"/>
                  <a:gd name="connsiteY0" fmla="*/ 169597 h 1017560"/>
                  <a:gd name="connsiteX1" fmla="*/ 169597 w 1537902"/>
                  <a:gd name="connsiteY1" fmla="*/ 0 h 1017560"/>
                  <a:gd name="connsiteX2" fmla="*/ 744977 w 1537902"/>
                  <a:gd name="connsiteY2" fmla="*/ 0 h 1017560"/>
                  <a:gd name="connsiteX3" fmla="*/ 1368305 w 1537902"/>
                  <a:gd name="connsiteY3" fmla="*/ 0 h 1017560"/>
                  <a:gd name="connsiteX4" fmla="*/ 1537902 w 1537902"/>
                  <a:gd name="connsiteY4" fmla="*/ 169597 h 1017560"/>
                  <a:gd name="connsiteX5" fmla="*/ 1537902 w 1537902"/>
                  <a:gd name="connsiteY5" fmla="*/ 847963 h 1017560"/>
                  <a:gd name="connsiteX6" fmla="*/ 1368305 w 1537902"/>
                  <a:gd name="connsiteY6" fmla="*/ 1017560 h 1017560"/>
                  <a:gd name="connsiteX7" fmla="*/ 780938 w 1537902"/>
                  <a:gd name="connsiteY7" fmla="*/ 1017560 h 1017560"/>
                  <a:gd name="connsiteX8" fmla="*/ 169597 w 1537902"/>
                  <a:gd name="connsiteY8" fmla="*/ 1017560 h 1017560"/>
                  <a:gd name="connsiteX9" fmla="*/ 0 w 1537902"/>
                  <a:gd name="connsiteY9" fmla="*/ 847963 h 1017560"/>
                  <a:gd name="connsiteX10" fmla="*/ 0 w 1537902"/>
                  <a:gd name="connsiteY10" fmla="*/ 169597 h 1017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37902" h="1017560" fill="none" extrusionOk="0">
                    <a:moveTo>
                      <a:pt x="0" y="169597"/>
                    </a:moveTo>
                    <a:cubicBezTo>
                      <a:pt x="4068" y="78233"/>
                      <a:pt x="62324" y="-7149"/>
                      <a:pt x="169597" y="0"/>
                    </a:cubicBezTo>
                    <a:cubicBezTo>
                      <a:pt x="439305" y="-5542"/>
                      <a:pt x="514960" y="1963"/>
                      <a:pt x="744977" y="0"/>
                    </a:cubicBezTo>
                    <a:cubicBezTo>
                      <a:pt x="974994" y="-1963"/>
                      <a:pt x="1063603" y="16808"/>
                      <a:pt x="1368305" y="0"/>
                    </a:cubicBezTo>
                    <a:cubicBezTo>
                      <a:pt x="1451384" y="5636"/>
                      <a:pt x="1535310" y="80352"/>
                      <a:pt x="1537902" y="169597"/>
                    </a:cubicBezTo>
                    <a:cubicBezTo>
                      <a:pt x="1562589" y="449728"/>
                      <a:pt x="1538347" y="587793"/>
                      <a:pt x="1537902" y="847963"/>
                    </a:cubicBezTo>
                    <a:cubicBezTo>
                      <a:pt x="1558782" y="939423"/>
                      <a:pt x="1460566" y="1024848"/>
                      <a:pt x="1368305" y="1017560"/>
                    </a:cubicBezTo>
                    <a:cubicBezTo>
                      <a:pt x="1188730" y="1005484"/>
                      <a:pt x="1045510" y="1038971"/>
                      <a:pt x="780938" y="1017560"/>
                    </a:cubicBezTo>
                    <a:cubicBezTo>
                      <a:pt x="516366" y="996149"/>
                      <a:pt x="327476" y="1024813"/>
                      <a:pt x="169597" y="1017560"/>
                    </a:cubicBezTo>
                    <a:cubicBezTo>
                      <a:pt x="85117" y="1010421"/>
                      <a:pt x="-10458" y="926327"/>
                      <a:pt x="0" y="847963"/>
                    </a:cubicBezTo>
                    <a:cubicBezTo>
                      <a:pt x="28802" y="567138"/>
                      <a:pt x="23004" y="407838"/>
                      <a:pt x="0" y="169597"/>
                    </a:cubicBezTo>
                    <a:close/>
                  </a:path>
                  <a:path w="1537902" h="1017560" stroke="0" extrusionOk="0">
                    <a:moveTo>
                      <a:pt x="0" y="169597"/>
                    </a:moveTo>
                    <a:cubicBezTo>
                      <a:pt x="-7341" y="90721"/>
                      <a:pt x="84306" y="-922"/>
                      <a:pt x="169597" y="0"/>
                    </a:cubicBezTo>
                    <a:cubicBezTo>
                      <a:pt x="394437" y="5094"/>
                      <a:pt x="513205" y="503"/>
                      <a:pt x="732990" y="0"/>
                    </a:cubicBezTo>
                    <a:cubicBezTo>
                      <a:pt x="952775" y="-503"/>
                      <a:pt x="1137414" y="-8175"/>
                      <a:pt x="1368305" y="0"/>
                    </a:cubicBezTo>
                    <a:cubicBezTo>
                      <a:pt x="1442598" y="9516"/>
                      <a:pt x="1524075" y="72096"/>
                      <a:pt x="1537902" y="169597"/>
                    </a:cubicBezTo>
                    <a:cubicBezTo>
                      <a:pt x="1563176" y="462846"/>
                      <a:pt x="1522388" y="539766"/>
                      <a:pt x="1537902" y="847963"/>
                    </a:cubicBezTo>
                    <a:cubicBezTo>
                      <a:pt x="1535052" y="948221"/>
                      <a:pt x="1476404" y="1007804"/>
                      <a:pt x="1368305" y="1017560"/>
                    </a:cubicBezTo>
                    <a:cubicBezTo>
                      <a:pt x="1167860" y="1043972"/>
                      <a:pt x="1029129" y="991197"/>
                      <a:pt x="768951" y="1017560"/>
                    </a:cubicBezTo>
                    <a:cubicBezTo>
                      <a:pt x="508773" y="1043923"/>
                      <a:pt x="301235" y="1004177"/>
                      <a:pt x="169597" y="1017560"/>
                    </a:cubicBezTo>
                    <a:cubicBezTo>
                      <a:pt x="81121" y="1010165"/>
                      <a:pt x="-10544" y="921380"/>
                      <a:pt x="0" y="847963"/>
                    </a:cubicBezTo>
                    <a:cubicBezTo>
                      <a:pt x="19044" y="683878"/>
                      <a:pt x="31687" y="325248"/>
                      <a:pt x="0" y="169597"/>
                    </a:cubicBezTo>
                    <a:close/>
                  </a:path>
                </a:pathLst>
              </a:custGeom>
              <a:ln>
                <a:solidFill>
                  <a:schemeClr val="bg1">
                    <a:lumMod val="65000"/>
                  </a:schemeClr>
                </a:solidFill>
                <a:prstDash val="dash"/>
                <a:extLst>
                  <a:ext uri="{C807C97D-BFC1-408E-A445-0C87EB9F89A2}">
                    <ask:lineSketchStyleProps xmlns:ask="http://schemas.microsoft.com/office/drawing/2018/sketchyshapes" sd="4090856673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 DEPLOMENT HAS DROPPED OUT OF THE CALCULATION WINDOW</a:t>
                </a:r>
              </a:p>
            </p:txBody>
          </p:sp>
          <p:pic>
            <p:nvPicPr>
              <p:cNvPr id="1026" name="Picture 2" descr="Pin Icon">
                <a:extLst>
                  <a:ext uri="{FF2B5EF4-FFF2-40B4-BE49-F238E27FC236}">
                    <a16:creationId xmlns:a16="http://schemas.microsoft.com/office/drawing/2014/main" id="{93D93470-01E6-4858-A035-03BDBA3CD6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151419">
                <a:off x="779689" y="1794871"/>
                <a:ext cx="316998" cy="316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" name="Picture 2" descr="Pin Icon">
              <a:extLst>
                <a:ext uri="{FF2B5EF4-FFF2-40B4-BE49-F238E27FC236}">
                  <a16:creationId xmlns:a16="http://schemas.microsoft.com/office/drawing/2014/main" id="{03A3A233-ACF8-49FB-A8CC-65E90787E7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48581" flipH="1">
              <a:off x="2323088" y="1794871"/>
              <a:ext cx="316998" cy="316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04276A-B4CB-481E-9B8F-2EEAD6DA3409}"/>
              </a:ext>
            </a:extLst>
          </p:cNvPr>
          <p:cNvGrpSpPr/>
          <p:nvPr/>
        </p:nvGrpSpPr>
        <p:grpSpPr>
          <a:xfrm>
            <a:off x="10081443" y="1794871"/>
            <a:ext cx="1860397" cy="1261496"/>
            <a:chOff x="10081443" y="1794871"/>
            <a:chExt cx="1860397" cy="1261496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E63C6CB-F777-476E-8BBA-A7D34E86390B}"/>
                </a:ext>
              </a:extLst>
            </p:cNvPr>
            <p:cNvSpPr/>
            <p:nvPr/>
          </p:nvSpPr>
          <p:spPr>
            <a:xfrm>
              <a:off x="10213896" y="2038807"/>
              <a:ext cx="1537902" cy="1017560"/>
            </a:xfrm>
            <a:custGeom>
              <a:avLst/>
              <a:gdLst>
                <a:gd name="connsiteX0" fmla="*/ 0 w 1537902"/>
                <a:gd name="connsiteY0" fmla="*/ 169597 h 1017560"/>
                <a:gd name="connsiteX1" fmla="*/ 169597 w 1537902"/>
                <a:gd name="connsiteY1" fmla="*/ 0 h 1017560"/>
                <a:gd name="connsiteX2" fmla="*/ 744977 w 1537902"/>
                <a:gd name="connsiteY2" fmla="*/ 0 h 1017560"/>
                <a:gd name="connsiteX3" fmla="*/ 1368305 w 1537902"/>
                <a:gd name="connsiteY3" fmla="*/ 0 h 1017560"/>
                <a:gd name="connsiteX4" fmla="*/ 1537902 w 1537902"/>
                <a:gd name="connsiteY4" fmla="*/ 169597 h 1017560"/>
                <a:gd name="connsiteX5" fmla="*/ 1537902 w 1537902"/>
                <a:gd name="connsiteY5" fmla="*/ 847963 h 1017560"/>
                <a:gd name="connsiteX6" fmla="*/ 1368305 w 1537902"/>
                <a:gd name="connsiteY6" fmla="*/ 1017560 h 1017560"/>
                <a:gd name="connsiteX7" fmla="*/ 780938 w 1537902"/>
                <a:gd name="connsiteY7" fmla="*/ 1017560 h 1017560"/>
                <a:gd name="connsiteX8" fmla="*/ 169597 w 1537902"/>
                <a:gd name="connsiteY8" fmla="*/ 1017560 h 1017560"/>
                <a:gd name="connsiteX9" fmla="*/ 0 w 1537902"/>
                <a:gd name="connsiteY9" fmla="*/ 847963 h 1017560"/>
                <a:gd name="connsiteX10" fmla="*/ 0 w 1537902"/>
                <a:gd name="connsiteY10" fmla="*/ 169597 h 101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37902" h="1017560" fill="none" extrusionOk="0">
                  <a:moveTo>
                    <a:pt x="0" y="169597"/>
                  </a:moveTo>
                  <a:cubicBezTo>
                    <a:pt x="4068" y="78233"/>
                    <a:pt x="62324" y="-7149"/>
                    <a:pt x="169597" y="0"/>
                  </a:cubicBezTo>
                  <a:cubicBezTo>
                    <a:pt x="439305" y="-5542"/>
                    <a:pt x="514960" y="1963"/>
                    <a:pt x="744977" y="0"/>
                  </a:cubicBezTo>
                  <a:cubicBezTo>
                    <a:pt x="974994" y="-1963"/>
                    <a:pt x="1063603" y="16808"/>
                    <a:pt x="1368305" y="0"/>
                  </a:cubicBezTo>
                  <a:cubicBezTo>
                    <a:pt x="1451384" y="5636"/>
                    <a:pt x="1535310" y="80352"/>
                    <a:pt x="1537902" y="169597"/>
                  </a:cubicBezTo>
                  <a:cubicBezTo>
                    <a:pt x="1562589" y="449728"/>
                    <a:pt x="1538347" y="587793"/>
                    <a:pt x="1537902" y="847963"/>
                  </a:cubicBezTo>
                  <a:cubicBezTo>
                    <a:pt x="1558782" y="939423"/>
                    <a:pt x="1460566" y="1024848"/>
                    <a:pt x="1368305" y="1017560"/>
                  </a:cubicBezTo>
                  <a:cubicBezTo>
                    <a:pt x="1188730" y="1005484"/>
                    <a:pt x="1045510" y="1038971"/>
                    <a:pt x="780938" y="1017560"/>
                  </a:cubicBezTo>
                  <a:cubicBezTo>
                    <a:pt x="516366" y="996149"/>
                    <a:pt x="327476" y="1024813"/>
                    <a:pt x="169597" y="1017560"/>
                  </a:cubicBezTo>
                  <a:cubicBezTo>
                    <a:pt x="85117" y="1010421"/>
                    <a:pt x="-10458" y="926327"/>
                    <a:pt x="0" y="847963"/>
                  </a:cubicBezTo>
                  <a:cubicBezTo>
                    <a:pt x="28802" y="567138"/>
                    <a:pt x="23004" y="407838"/>
                    <a:pt x="0" y="169597"/>
                  </a:cubicBezTo>
                  <a:close/>
                </a:path>
                <a:path w="1537902" h="1017560" stroke="0" extrusionOk="0">
                  <a:moveTo>
                    <a:pt x="0" y="169597"/>
                  </a:moveTo>
                  <a:cubicBezTo>
                    <a:pt x="-7341" y="90721"/>
                    <a:pt x="84306" y="-922"/>
                    <a:pt x="169597" y="0"/>
                  </a:cubicBezTo>
                  <a:cubicBezTo>
                    <a:pt x="394437" y="5094"/>
                    <a:pt x="513205" y="503"/>
                    <a:pt x="732990" y="0"/>
                  </a:cubicBezTo>
                  <a:cubicBezTo>
                    <a:pt x="952775" y="-503"/>
                    <a:pt x="1137414" y="-8175"/>
                    <a:pt x="1368305" y="0"/>
                  </a:cubicBezTo>
                  <a:cubicBezTo>
                    <a:pt x="1442598" y="9516"/>
                    <a:pt x="1524075" y="72096"/>
                    <a:pt x="1537902" y="169597"/>
                  </a:cubicBezTo>
                  <a:cubicBezTo>
                    <a:pt x="1563176" y="462846"/>
                    <a:pt x="1522388" y="539766"/>
                    <a:pt x="1537902" y="847963"/>
                  </a:cubicBezTo>
                  <a:cubicBezTo>
                    <a:pt x="1535052" y="948221"/>
                    <a:pt x="1476404" y="1007804"/>
                    <a:pt x="1368305" y="1017560"/>
                  </a:cubicBezTo>
                  <a:cubicBezTo>
                    <a:pt x="1167860" y="1043972"/>
                    <a:pt x="1029129" y="991197"/>
                    <a:pt x="768951" y="1017560"/>
                  </a:cubicBezTo>
                  <a:cubicBezTo>
                    <a:pt x="508773" y="1043923"/>
                    <a:pt x="301235" y="1004177"/>
                    <a:pt x="169597" y="1017560"/>
                  </a:cubicBezTo>
                  <a:cubicBezTo>
                    <a:pt x="81121" y="1010165"/>
                    <a:pt x="-10544" y="921380"/>
                    <a:pt x="0" y="847963"/>
                  </a:cubicBezTo>
                  <a:cubicBezTo>
                    <a:pt x="19044" y="683878"/>
                    <a:pt x="31687" y="325248"/>
                    <a:pt x="0" y="169597"/>
                  </a:cubicBez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4090856673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CHANGE FAIL RATE INCREASES</a:t>
              </a:r>
              <a:br>
                <a:rPr lang="en-GB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lang="en-GB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WITHOUT</a:t>
              </a:r>
              <a:br>
                <a:rPr lang="en-GB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lang="en-GB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 DEPLOYMENT HAPPENING</a:t>
              </a:r>
            </a:p>
          </p:txBody>
        </p:sp>
        <p:pic>
          <p:nvPicPr>
            <p:cNvPr id="33" name="Picture 2" descr="Pin Icon">
              <a:extLst>
                <a:ext uri="{FF2B5EF4-FFF2-40B4-BE49-F238E27FC236}">
                  <a16:creationId xmlns:a16="http://schemas.microsoft.com/office/drawing/2014/main" id="{1DE19A34-B8F9-4517-B3B6-C04EA9CE8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151419">
              <a:off x="10081443" y="1794871"/>
              <a:ext cx="316998" cy="316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Pin Icon">
              <a:extLst>
                <a:ext uri="{FF2B5EF4-FFF2-40B4-BE49-F238E27FC236}">
                  <a16:creationId xmlns:a16="http://schemas.microsoft.com/office/drawing/2014/main" id="{F3CC8EE3-944E-4163-A771-07CA7EBAD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48581" flipH="1">
              <a:off x="11624842" y="1794871"/>
              <a:ext cx="316998" cy="316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F8040F9-2AC0-4798-8739-741E0EF478C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37" y="3249000"/>
            <a:ext cx="360000" cy="360000"/>
          </a:xfrm>
          <a:prstGeom prst="rect">
            <a:avLst/>
          </a:prstGeom>
        </p:spPr>
      </p:pic>
      <p:pic>
        <p:nvPicPr>
          <p:cNvPr id="30" name="Picture 29" descr="Text, icon&#10;&#10;Description automatically generated">
            <a:extLst>
              <a:ext uri="{FF2B5EF4-FFF2-40B4-BE49-F238E27FC236}">
                <a16:creationId xmlns:a16="http://schemas.microsoft.com/office/drawing/2014/main" id="{50D25D79-7606-4A77-823B-DB6E16AC8E4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80" y="3249000"/>
            <a:ext cx="360000" cy="360000"/>
          </a:xfrm>
          <a:prstGeom prst="rect">
            <a:avLst/>
          </a:prstGeom>
        </p:spPr>
      </p:pic>
      <p:sp>
        <p:nvSpPr>
          <p:cNvPr id="27" name="Callout: Down Arrow 26">
            <a:extLst>
              <a:ext uri="{FF2B5EF4-FFF2-40B4-BE49-F238E27FC236}">
                <a16:creationId xmlns:a16="http://schemas.microsoft.com/office/drawing/2014/main" id="{055B14A3-C0ED-4174-82C2-FFEA251E490B}"/>
              </a:ext>
            </a:extLst>
          </p:cNvPr>
          <p:cNvSpPr/>
          <p:nvPr/>
        </p:nvSpPr>
        <p:spPr>
          <a:xfrm>
            <a:off x="9354703" y="2706722"/>
            <a:ext cx="542278" cy="542278"/>
          </a:xfrm>
          <a:prstGeom prst="downArrowCallou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22%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1C3415-1725-422B-82B7-7FADABA4C998}"/>
              </a:ext>
            </a:extLst>
          </p:cNvPr>
          <p:cNvSpPr/>
          <p:nvPr/>
        </p:nvSpPr>
        <p:spPr>
          <a:xfrm>
            <a:off x="2677364" y="2647989"/>
            <a:ext cx="7309214" cy="346833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1067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  <p:bldP spid="19" grpId="0" animBg="1"/>
      <p:bldP spid="21" grpId="0" animBg="1"/>
      <p:bldP spid="22" grpId="0" animBg="1"/>
      <p:bldP spid="25" grpId="0" animBg="1"/>
      <p:bldP spid="29" grpId="0" animBg="1"/>
      <p:bldP spid="27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3FA457-AE0A-4259-8CC7-656FE9332424}"/>
              </a:ext>
            </a:extLst>
          </p:cNvPr>
          <p:cNvSpPr/>
          <p:nvPr/>
        </p:nvSpPr>
        <p:spPr>
          <a:xfrm>
            <a:off x="3305706" y="3056367"/>
            <a:ext cx="6555943" cy="74526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7" name="Picture 266" descr="Graphical user interface, chat or text message, icon&#10;&#10;Description automatically generated">
            <a:extLst>
              <a:ext uri="{FF2B5EF4-FFF2-40B4-BE49-F238E27FC236}">
                <a16:creationId xmlns:a16="http://schemas.microsoft.com/office/drawing/2014/main" id="{732E8FD9-282E-457C-A66A-7E892C024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53" y="3249000"/>
            <a:ext cx="360000" cy="360000"/>
          </a:xfrm>
          <a:prstGeom prst="rect">
            <a:avLst/>
          </a:prstGeom>
        </p:spPr>
      </p:pic>
      <p:pic>
        <p:nvPicPr>
          <p:cNvPr id="4" name="Picture 3" descr="Graphical user interface, text, icon&#10;&#10;Description automatically generated">
            <a:extLst>
              <a:ext uri="{FF2B5EF4-FFF2-40B4-BE49-F238E27FC236}">
                <a16:creationId xmlns:a16="http://schemas.microsoft.com/office/drawing/2014/main" id="{29DC19E5-A376-4F78-9E73-B401414BFF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63" y="3249000"/>
            <a:ext cx="360000" cy="360000"/>
          </a:xfrm>
          <a:prstGeom prst="rect">
            <a:avLst/>
          </a:prstGeom>
        </p:spPr>
      </p:pic>
      <p:pic>
        <p:nvPicPr>
          <p:cNvPr id="8" name="Picture 7" descr="Graphical user interface, chat or text message, icon&#10;&#10;Description automatically generated">
            <a:extLst>
              <a:ext uri="{FF2B5EF4-FFF2-40B4-BE49-F238E27FC236}">
                <a16:creationId xmlns:a16="http://schemas.microsoft.com/office/drawing/2014/main" id="{F360809C-20B2-4C49-A5A0-95AED5F8E5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864" y="3249000"/>
            <a:ext cx="360000" cy="360000"/>
          </a:xfrm>
          <a:prstGeom prst="rect">
            <a:avLst/>
          </a:prstGeom>
        </p:spPr>
      </p:pic>
      <p:pic>
        <p:nvPicPr>
          <p:cNvPr id="10" name="Picture 9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7DCEEE55-5A1F-449C-AA2D-F30F52C58C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91" y="3249000"/>
            <a:ext cx="360000" cy="360000"/>
          </a:xfrm>
          <a:prstGeom prst="rect">
            <a:avLst/>
          </a:prstGeom>
        </p:spPr>
      </p:pic>
      <p:pic>
        <p:nvPicPr>
          <p:cNvPr id="12" name="Picture 11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64CA62AC-F0AB-435D-9E44-565171BD40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918" y="3249000"/>
            <a:ext cx="360000" cy="360000"/>
          </a:xfrm>
          <a:prstGeom prst="rect">
            <a:avLst/>
          </a:prstGeom>
        </p:spPr>
      </p:pic>
      <p:pic>
        <p:nvPicPr>
          <p:cNvPr id="14" name="Picture 13" descr="Graphical user interface, chat or text message, icon&#10;&#10;Description automatically generated">
            <a:extLst>
              <a:ext uri="{FF2B5EF4-FFF2-40B4-BE49-F238E27FC236}">
                <a16:creationId xmlns:a16="http://schemas.microsoft.com/office/drawing/2014/main" id="{940310A7-89B9-4B99-85A0-1AE69BC010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45" y="3249000"/>
            <a:ext cx="360000" cy="36000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AD5E2742-CD3A-41A1-ADC7-A2BA29BDAFB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72" y="3249000"/>
            <a:ext cx="360000" cy="36000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92BDA391-CDD9-4CE2-8002-E7EDC073F0E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99" y="3249000"/>
            <a:ext cx="360000" cy="360000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DC7F833B-DF8E-42D9-9106-457F44B749E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26" y="3249000"/>
            <a:ext cx="360000" cy="360000"/>
          </a:xfrm>
          <a:prstGeom prst="rect">
            <a:avLst/>
          </a:prstGeom>
        </p:spPr>
      </p:pic>
      <p:pic>
        <p:nvPicPr>
          <p:cNvPr id="24" name="Picture 23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EFC0A7DF-7E65-4B66-B6CA-9DFC92CF83A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080" y="3249000"/>
            <a:ext cx="360000" cy="360000"/>
          </a:xfrm>
          <a:prstGeom prst="rect">
            <a:avLst/>
          </a:prstGeom>
        </p:spPr>
      </p:pic>
      <p:pic>
        <p:nvPicPr>
          <p:cNvPr id="26" name="Picture 25" descr="Text, icon&#10;&#10;Description automatically generated">
            <a:extLst>
              <a:ext uri="{FF2B5EF4-FFF2-40B4-BE49-F238E27FC236}">
                <a16:creationId xmlns:a16="http://schemas.microsoft.com/office/drawing/2014/main" id="{60A44B7A-7CE3-4769-83F5-22FB470F66F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107" y="3249000"/>
            <a:ext cx="360000" cy="360000"/>
          </a:xfrm>
          <a:prstGeom prst="rect">
            <a:avLst/>
          </a:prstGeom>
        </p:spPr>
      </p:pic>
      <p:pic>
        <p:nvPicPr>
          <p:cNvPr id="28" name="Picture 27" descr="Graphical user interface, text, icon&#10;&#10;Description automatically generated">
            <a:extLst>
              <a:ext uri="{FF2B5EF4-FFF2-40B4-BE49-F238E27FC236}">
                <a16:creationId xmlns:a16="http://schemas.microsoft.com/office/drawing/2014/main" id="{CCB9F31C-8B4C-4500-BC11-8CBC0C23C06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134" y="3249000"/>
            <a:ext cx="360000" cy="3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EEC81C-6E81-4398-BACF-B0C9D8335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Fail Rate - Hypothesis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89A4AB3A-2B94-472F-918D-AB8C818DA285}"/>
              </a:ext>
            </a:extLst>
          </p:cNvPr>
          <p:cNvSpPr/>
          <p:nvPr/>
        </p:nvSpPr>
        <p:spPr>
          <a:xfrm>
            <a:off x="2845155" y="4816284"/>
            <a:ext cx="814272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14 DAYS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0FDB07-6A5C-4715-B7C4-85D57E6A9802}"/>
              </a:ext>
            </a:extLst>
          </p:cNvPr>
          <p:cNvSpPr/>
          <p:nvPr/>
        </p:nvSpPr>
        <p:spPr>
          <a:xfrm>
            <a:off x="3706384" y="4805902"/>
            <a:ext cx="2342548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9 DEPLOYMENTS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870259-4A6C-4916-A70E-07B532DE40BD}"/>
              </a:ext>
            </a:extLst>
          </p:cNvPr>
          <p:cNvSpPr/>
          <p:nvPr/>
        </p:nvSpPr>
        <p:spPr>
          <a:xfrm>
            <a:off x="3702282" y="5407338"/>
            <a:ext cx="1130299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7 SUCCESSFUL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4E2586-C1D5-463F-8F6C-D57707EE9DA8}"/>
              </a:ext>
            </a:extLst>
          </p:cNvPr>
          <p:cNvSpPr/>
          <p:nvPr/>
        </p:nvSpPr>
        <p:spPr>
          <a:xfrm>
            <a:off x="4918633" y="5407338"/>
            <a:ext cx="1130299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2 </a:t>
            </a:r>
          </a:p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FAILURES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4C14FA-3D6B-45F0-A384-50C32CB05D09}"/>
              </a:ext>
            </a:extLst>
          </p:cNvPr>
          <p:cNvSpPr/>
          <p:nvPr/>
        </p:nvSpPr>
        <p:spPr>
          <a:xfrm>
            <a:off x="6142847" y="4805902"/>
            <a:ext cx="1479367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13 DAY CALC WINDOW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873EFA-5A52-40D6-9321-D66B6ADDBC6D}"/>
              </a:ext>
            </a:extLst>
          </p:cNvPr>
          <p:cNvSpPr/>
          <p:nvPr/>
        </p:nvSpPr>
        <p:spPr>
          <a:xfrm>
            <a:off x="7716129" y="4805902"/>
            <a:ext cx="1636249" cy="540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0" dirty="0">
                <a:solidFill>
                  <a:schemeClr val="bg2">
                    <a:lumMod val="50000"/>
                  </a:schemeClr>
                </a:solidFill>
              </a:rPr>
              <a:t>CHANGE FAIL RATE = 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</a:rPr>
              <a:t>22%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9C1FFE-7A0B-4D59-B56D-A0E1ACAAC3CB}"/>
              </a:ext>
            </a:extLst>
          </p:cNvPr>
          <p:cNvGrpSpPr/>
          <p:nvPr/>
        </p:nvGrpSpPr>
        <p:grpSpPr>
          <a:xfrm>
            <a:off x="779689" y="1794871"/>
            <a:ext cx="1860397" cy="1261496"/>
            <a:chOff x="779689" y="1794871"/>
            <a:chExt cx="1860397" cy="126149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263D1B6-D0BC-4762-A1EC-4C53C572DD2E}"/>
                </a:ext>
              </a:extLst>
            </p:cNvPr>
            <p:cNvGrpSpPr/>
            <p:nvPr/>
          </p:nvGrpSpPr>
          <p:grpSpPr>
            <a:xfrm>
              <a:off x="779689" y="1794871"/>
              <a:ext cx="1670355" cy="1261496"/>
              <a:chOff x="779689" y="1794871"/>
              <a:chExt cx="1670355" cy="1261496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7933D7A-8D9D-41EE-B5F3-69A27147EE93}"/>
                  </a:ext>
                </a:extLst>
              </p:cNvPr>
              <p:cNvSpPr/>
              <p:nvPr/>
            </p:nvSpPr>
            <p:spPr>
              <a:xfrm>
                <a:off x="912142" y="2038807"/>
                <a:ext cx="1537902" cy="1017560"/>
              </a:xfrm>
              <a:custGeom>
                <a:avLst/>
                <a:gdLst>
                  <a:gd name="connsiteX0" fmla="*/ 0 w 1537902"/>
                  <a:gd name="connsiteY0" fmla="*/ 169597 h 1017560"/>
                  <a:gd name="connsiteX1" fmla="*/ 169597 w 1537902"/>
                  <a:gd name="connsiteY1" fmla="*/ 0 h 1017560"/>
                  <a:gd name="connsiteX2" fmla="*/ 744977 w 1537902"/>
                  <a:gd name="connsiteY2" fmla="*/ 0 h 1017560"/>
                  <a:gd name="connsiteX3" fmla="*/ 1368305 w 1537902"/>
                  <a:gd name="connsiteY3" fmla="*/ 0 h 1017560"/>
                  <a:gd name="connsiteX4" fmla="*/ 1537902 w 1537902"/>
                  <a:gd name="connsiteY4" fmla="*/ 169597 h 1017560"/>
                  <a:gd name="connsiteX5" fmla="*/ 1537902 w 1537902"/>
                  <a:gd name="connsiteY5" fmla="*/ 847963 h 1017560"/>
                  <a:gd name="connsiteX6" fmla="*/ 1368305 w 1537902"/>
                  <a:gd name="connsiteY6" fmla="*/ 1017560 h 1017560"/>
                  <a:gd name="connsiteX7" fmla="*/ 780938 w 1537902"/>
                  <a:gd name="connsiteY7" fmla="*/ 1017560 h 1017560"/>
                  <a:gd name="connsiteX8" fmla="*/ 169597 w 1537902"/>
                  <a:gd name="connsiteY8" fmla="*/ 1017560 h 1017560"/>
                  <a:gd name="connsiteX9" fmla="*/ 0 w 1537902"/>
                  <a:gd name="connsiteY9" fmla="*/ 847963 h 1017560"/>
                  <a:gd name="connsiteX10" fmla="*/ 0 w 1537902"/>
                  <a:gd name="connsiteY10" fmla="*/ 169597 h 1017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37902" h="1017560" fill="none" extrusionOk="0">
                    <a:moveTo>
                      <a:pt x="0" y="169597"/>
                    </a:moveTo>
                    <a:cubicBezTo>
                      <a:pt x="4068" y="78233"/>
                      <a:pt x="62324" y="-7149"/>
                      <a:pt x="169597" y="0"/>
                    </a:cubicBezTo>
                    <a:cubicBezTo>
                      <a:pt x="439305" y="-5542"/>
                      <a:pt x="514960" y="1963"/>
                      <a:pt x="744977" y="0"/>
                    </a:cubicBezTo>
                    <a:cubicBezTo>
                      <a:pt x="974994" y="-1963"/>
                      <a:pt x="1063603" y="16808"/>
                      <a:pt x="1368305" y="0"/>
                    </a:cubicBezTo>
                    <a:cubicBezTo>
                      <a:pt x="1451384" y="5636"/>
                      <a:pt x="1535310" y="80352"/>
                      <a:pt x="1537902" y="169597"/>
                    </a:cubicBezTo>
                    <a:cubicBezTo>
                      <a:pt x="1562589" y="449728"/>
                      <a:pt x="1538347" y="587793"/>
                      <a:pt x="1537902" y="847963"/>
                    </a:cubicBezTo>
                    <a:cubicBezTo>
                      <a:pt x="1558782" y="939423"/>
                      <a:pt x="1460566" y="1024848"/>
                      <a:pt x="1368305" y="1017560"/>
                    </a:cubicBezTo>
                    <a:cubicBezTo>
                      <a:pt x="1188730" y="1005484"/>
                      <a:pt x="1045510" y="1038971"/>
                      <a:pt x="780938" y="1017560"/>
                    </a:cubicBezTo>
                    <a:cubicBezTo>
                      <a:pt x="516366" y="996149"/>
                      <a:pt x="327476" y="1024813"/>
                      <a:pt x="169597" y="1017560"/>
                    </a:cubicBezTo>
                    <a:cubicBezTo>
                      <a:pt x="85117" y="1010421"/>
                      <a:pt x="-10458" y="926327"/>
                      <a:pt x="0" y="847963"/>
                    </a:cubicBezTo>
                    <a:cubicBezTo>
                      <a:pt x="28802" y="567138"/>
                      <a:pt x="23004" y="407838"/>
                      <a:pt x="0" y="169597"/>
                    </a:cubicBezTo>
                    <a:close/>
                  </a:path>
                  <a:path w="1537902" h="1017560" stroke="0" extrusionOk="0">
                    <a:moveTo>
                      <a:pt x="0" y="169597"/>
                    </a:moveTo>
                    <a:cubicBezTo>
                      <a:pt x="-7341" y="90721"/>
                      <a:pt x="84306" y="-922"/>
                      <a:pt x="169597" y="0"/>
                    </a:cubicBezTo>
                    <a:cubicBezTo>
                      <a:pt x="394437" y="5094"/>
                      <a:pt x="513205" y="503"/>
                      <a:pt x="732990" y="0"/>
                    </a:cubicBezTo>
                    <a:cubicBezTo>
                      <a:pt x="952775" y="-503"/>
                      <a:pt x="1137414" y="-8175"/>
                      <a:pt x="1368305" y="0"/>
                    </a:cubicBezTo>
                    <a:cubicBezTo>
                      <a:pt x="1442598" y="9516"/>
                      <a:pt x="1524075" y="72096"/>
                      <a:pt x="1537902" y="169597"/>
                    </a:cubicBezTo>
                    <a:cubicBezTo>
                      <a:pt x="1563176" y="462846"/>
                      <a:pt x="1522388" y="539766"/>
                      <a:pt x="1537902" y="847963"/>
                    </a:cubicBezTo>
                    <a:cubicBezTo>
                      <a:pt x="1535052" y="948221"/>
                      <a:pt x="1476404" y="1007804"/>
                      <a:pt x="1368305" y="1017560"/>
                    </a:cubicBezTo>
                    <a:cubicBezTo>
                      <a:pt x="1167860" y="1043972"/>
                      <a:pt x="1029129" y="991197"/>
                      <a:pt x="768951" y="1017560"/>
                    </a:cubicBezTo>
                    <a:cubicBezTo>
                      <a:pt x="508773" y="1043923"/>
                      <a:pt x="301235" y="1004177"/>
                      <a:pt x="169597" y="1017560"/>
                    </a:cubicBezTo>
                    <a:cubicBezTo>
                      <a:pt x="81121" y="1010165"/>
                      <a:pt x="-10544" y="921380"/>
                      <a:pt x="0" y="847963"/>
                    </a:cubicBezTo>
                    <a:cubicBezTo>
                      <a:pt x="19044" y="683878"/>
                      <a:pt x="31687" y="325248"/>
                      <a:pt x="0" y="169597"/>
                    </a:cubicBezTo>
                    <a:close/>
                  </a:path>
                </a:pathLst>
              </a:custGeom>
              <a:ln>
                <a:solidFill>
                  <a:schemeClr val="bg1">
                    <a:lumMod val="65000"/>
                  </a:schemeClr>
                </a:solidFill>
                <a:prstDash val="dash"/>
                <a:extLst>
                  <a:ext uri="{C807C97D-BFC1-408E-A445-0C87EB9F89A2}">
                    <ask:lineSketchStyleProps xmlns:ask="http://schemas.microsoft.com/office/drawing/2018/sketchyshapes" sd="4090856673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 DEPLOMENT HAS DROPPED OUT OF THE CALCULATION WINDOW</a:t>
                </a:r>
              </a:p>
            </p:txBody>
          </p:sp>
          <p:pic>
            <p:nvPicPr>
              <p:cNvPr id="1026" name="Picture 2" descr="Pin Icon">
                <a:extLst>
                  <a:ext uri="{FF2B5EF4-FFF2-40B4-BE49-F238E27FC236}">
                    <a16:creationId xmlns:a16="http://schemas.microsoft.com/office/drawing/2014/main" id="{93D93470-01E6-4858-A035-03BDBA3CD6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151419">
                <a:off x="779689" y="1794871"/>
                <a:ext cx="316998" cy="316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" name="Picture 2" descr="Pin Icon">
              <a:extLst>
                <a:ext uri="{FF2B5EF4-FFF2-40B4-BE49-F238E27FC236}">
                  <a16:creationId xmlns:a16="http://schemas.microsoft.com/office/drawing/2014/main" id="{03A3A233-ACF8-49FB-A8CC-65E90787E7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48581" flipH="1">
              <a:off x="2323088" y="1794871"/>
              <a:ext cx="316998" cy="316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04276A-B4CB-481E-9B8F-2EEAD6DA3409}"/>
              </a:ext>
            </a:extLst>
          </p:cNvPr>
          <p:cNvGrpSpPr/>
          <p:nvPr/>
        </p:nvGrpSpPr>
        <p:grpSpPr>
          <a:xfrm>
            <a:off x="10081443" y="1794871"/>
            <a:ext cx="1860397" cy="1261496"/>
            <a:chOff x="10081443" y="1794871"/>
            <a:chExt cx="1860397" cy="1261496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E63C6CB-F777-476E-8BBA-A7D34E86390B}"/>
                </a:ext>
              </a:extLst>
            </p:cNvPr>
            <p:cNvSpPr/>
            <p:nvPr/>
          </p:nvSpPr>
          <p:spPr>
            <a:xfrm>
              <a:off x="10213896" y="2038807"/>
              <a:ext cx="1537902" cy="1017560"/>
            </a:xfrm>
            <a:custGeom>
              <a:avLst/>
              <a:gdLst>
                <a:gd name="connsiteX0" fmla="*/ 0 w 1537902"/>
                <a:gd name="connsiteY0" fmla="*/ 169597 h 1017560"/>
                <a:gd name="connsiteX1" fmla="*/ 169597 w 1537902"/>
                <a:gd name="connsiteY1" fmla="*/ 0 h 1017560"/>
                <a:gd name="connsiteX2" fmla="*/ 744977 w 1537902"/>
                <a:gd name="connsiteY2" fmla="*/ 0 h 1017560"/>
                <a:gd name="connsiteX3" fmla="*/ 1368305 w 1537902"/>
                <a:gd name="connsiteY3" fmla="*/ 0 h 1017560"/>
                <a:gd name="connsiteX4" fmla="*/ 1537902 w 1537902"/>
                <a:gd name="connsiteY4" fmla="*/ 169597 h 1017560"/>
                <a:gd name="connsiteX5" fmla="*/ 1537902 w 1537902"/>
                <a:gd name="connsiteY5" fmla="*/ 847963 h 1017560"/>
                <a:gd name="connsiteX6" fmla="*/ 1368305 w 1537902"/>
                <a:gd name="connsiteY6" fmla="*/ 1017560 h 1017560"/>
                <a:gd name="connsiteX7" fmla="*/ 780938 w 1537902"/>
                <a:gd name="connsiteY7" fmla="*/ 1017560 h 1017560"/>
                <a:gd name="connsiteX8" fmla="*/ 169597 w 1537902"/>
                <a:gd name="connsiteY8" fmla="*/ 1017560 h 1017560"/>
                <a:gd name="connsiteX9" fmla="*/ 0 w 1537902"/>
                <a:gd name="connsiteY9" fmla="*/ 847963 h 1017560"/>
                <a:gd name="connsiteX10" fmla="*/ 0 w 1537902"/>
                <a:gd name="connsiteY10" fmla="*/ 169597 h 101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37902" h="1017560" fill="none" extrusionOk="0">
                  <a:moveTo>
                    <a:pt x="0" y="169597"/>
                  </a:moveTo>
                  <a:cubicBezTo>
                    <a:pt x="4068" y="78233"/>
                    <a:pt x="62324" y="-7149"/>
                    <a:pt x="169597" y="0"/>
                  </a:cubicBezTo>
                  <a:cubicBezTo>
                    <a:pt x="439305" y="-5542"/>
                    <a:pt x="514960" y="1963"/>
                    <a:pt x="744977" y="0"/>
                  </a:cubicBezTo>
                  <a:cubicBezTo>
                    <a:pt x="974994" y="-1963"/>
                    <a:pt x="1063603" y="16808"/>
                    <a:pt x="1368305" y="0"/>
                  </a:cubicBezTo>
                  <a:cubicBezTo>
                    <a:pt x="1451384" y="5636"/>
                    <a:pt x="1535310" y="80352"/>
                    <a:pt x="1537902" y="169597"/>
                  </a:cubicBezTo>
                  <a:cubicBezTo>
                    <a:pt x="1562589" y="449728"/>
                    <a:pt x="1538347" y="587793"/>
                    <a:pt x="1537902" y="847963"/>
                  </a:cubicBezTo>
                  <a:cubicBezTo>
                    <a:pt x="1558782" y="939423"/>
                    <a:pt x="1460566" y="1024848"/>
                    <a:pt x="1368305" y="1017560"/>
                  </a:cubicBezTo>
                  <a:cubicBezTo>
                    <a:pt x="1188730" y="1005484"/>
                    <a:pt x="1045510" y="1038971"/>
                    <a:pt x="780938" y="1017560"/>
                  </a:cubicBezTo>
                  <a:cubicBezTo>
                    <a:pt x="516366" y="996149"/>
                    <a:pt x="327476" y="1024813"/>
                    <a:pt x="169597" y="1017560"/>
                  </a:cubicBezTo>
                  <a:cubicBezTo>
                    <a:pt x="85117" y="1010421"/>
                    <a:pt x="-10458" y="926327"/>
                    <a:pt x="0" y="847963"/>
                  </a:cubicBezTo>
                  <a:cubicBezTo>
                    <a:pt x="28802" y="567138"/>
                    <a:pt x="23004" y="407838"/>
                    <a:pt x="0" y="169597"/>
                  </a:cubicBezTo>
                  <a:close/>
                </a:path>
                <a:path w="1537902" h="1017560" stroke="0" extrusionOk="0">
                  <a:moveTo>
                    <a:pt x="0" y="169597"/>
                  </a:moveTo>
                  <a:cubicBezTo>
                    <a:pt x="-7341" y="90721"/>
                    <a:pt x="84306" y="-922"/>
                    <a:pt x="169597" y="0"/>
                  </a:cubicBezTo>
                  <a:cubicBezTo>
                    <a:pt x="394437" y="5094"/>
                    <a:pt x="513205" y="503"/>
                    <a:pt x="732990" y="0"/>
                  </a:cubicBezTo>
                  <a:cubicBezTo>
                    <a:pt x="952775" y="-503"/>
                    <a:pt x="1137414" y="-8175"/>
                    <a:pt x="1368305" y="0"/>
                  </a:cubicBezTo>
                  <a:cubicBezTo>
                    <a:pt x="1442598" y="9516"/>
                    <a:pt x="1524075" y="72096"/>
                    <a:pt x="1537902" y="169597"/>
                  </a:cubicBezTo>
                  <a:cubicBezTo>
                    <a:pt x="1563176" y="462846"/>
                    <a:pt x="1522388" y="539766"/>
                    <a:pt x="1537902" y="847963"/>
                  </a:cubicBezTo>
                  <a:cubicBezTo>
                    <a:pt x="1535052" y="948221"/>
                    <a:pt x="1476404" y="1007804"/>
                    <a:pt x="1368305" y="1017560"/>
                  </a:cubicBezTo>
                  <a:cubicBezTo>
                    <a:pt x="1167860" y="1043972"/>
                    <a:pt x="1029129" y="991197"/>
                    <a:pt x="768951" y="1017560"/>
                  </a:cubicBezTo>
                  <a:cubicBezTo>
                    <a:pt x="508773" y="1043923"/>
                    <a:pt x="301235" y="1004177"/>
                    <a:pt x="169597" y="1017560"/>
                  </a:cubicBezTo>
                  <a:cubicBezTo>
                    <a:pt x="81121" y="1010165"/>
                    <a:pt x="-10544" y="921380"/>
                    <a:pt x="0" y="847963"/>
                  </a:cubicBezTo>
                  <a:cubicBezTo>
                    <a:pt x="19044" y="683878"/>
                    <a:pt x="31687" y="325248"/>
                    <a:pt x="0" y="169597"/>
                  </a:cubicBez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4090856673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CHANGE FAIL RATE INCREASES</a:t>
              </a:r>
              <a:br>
                <a:rPr lang="en-GB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lang="en-GB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WITHOUT</a:t>
              </a:r>
              <a:br>
                <a:rPr lang="en-GB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lang="en-GB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 DEPLOYMENT HAPPENING</a:t>
              </a:r>
            </a:p>
          </p:txBody>
        </p:sp>
        <p:pic>
          <p:nvPicPr>
            <p:cNvPr id="33" name="Picture 2" descr="Pin Icon">
              <a:extLst>
                <a:ext uri="{FF2B5EF4-FFF2-40B4-BE49-F238E27FC236}">
                  <a16:creationId xmlns:a16="http://schemas.microsoft.com/office/drawing/2014/main" id="{1DE19A34-B8F9-4517-B3B6-C04EA9CE8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151419">
              <a:off x="10081443" y="1794871"/>
              <a:ext cx="316998" cy="316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Pin Icon">
              <a:extLst>
                <a:ext uri="{FF2B5EF4-FFF2-40B4-BE49-F238E27FC236}">
                  <a16:creationId xmlns:a16="http://schemas.microsoft.com/office/drawing/2014/main" id="{F3CC8EE3-944E-4163-A771-07CA7EBAD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48581" flipH="1">
              <a:off x="11624842" y="1794871"/>
              <a:ext cx="316998" cy="316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F8040F9-2AC0-4798-8739-741E0EF478C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37" y="3249000"/>
            <a:ext cx="360000" cy="360000"/>
          </a:xfrm>
          <a:prstGeom prst="rect">
            <a:avLst/>
          </a:prstGeom>
        </p:spPr>
      </p:pic>
      <p:pic>
        <p:nvPicPr>
          <p:cNvPr id="30" name="Picture 29" descr="Text, icon&#10;&#10;Description automatically generated">
            <a:extLst>
              <a:ext uri="{FF2B5EF4-FFF2-40B4-BE49-F238E27FC236}">
                <a16:creationId xmlns:a16="http://schemas.microsoft.com/office/drawing/2014/main" id="{50D25D79-7606-4A77-823B-DB6E16AC8E4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80" y="3249000"/>
            <a:ext cx="360000" cy="360000"/>
          </a:xfrm>
          <a:prstGeom prst="rect">
            <a:avLst/>
          </a:prstGeom>
        </p:spPr>
      </p:pic>
      <p:sp>
        <p:nvSpPr>
          <p:cNvPr id="27" name="Callout: Down Arrow 26">
            <a:extLst>
              <a:ext uri="{FF2B5EF4-FFF2-40B4-BE49-F238E27FC236}">
                <a16:creationId xmlns:a16="http://schemas.microsoft.com/office/drawing/2014/main" id="{055B14A3-C0ED-4174-82C2-FFEA251E490B}"/>
              </a:ext>
            </a:extLst>
          </p:cNvPr>
          <p:cNvSpPr/>
          <p:nvPr/>
        </p:nvSpPr>
        <p:spPr>
          <a:xfrm>
            <a:off x="9354703" y="2706722"/>
            <a:ext cx="542278" cy="542278"/>
          </a:xfrm>
          <a:prstGeom prst="downArrowCallou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22%</a:t>
            </a:r>
          </a:p>
        </p:txBody>
      </p:sp>
    </p:spTree>
    <p:extLst>
      <p:ext uri="{BB962C8B-B14F-4D97-AF65-F5344CB8AC3E}">
        <p14:creationId xmlns:p14="http://schemas.microsoft.com/office/powerpoint/2010/main" val="38056146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  <p:bldP spid="19" grpId="0" animBg="1"/>
      <p:bldP spid="21" grpId="0" animBg="1"/>
      <p:bldP spid="22" grpId="0" animBg="1"/>
      <p:bldP spid="25" grpId="0" animBg="1"/>
      <p:bldP spid="29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3FA457-AE0A-4259-8CC7-656FE9332424}"/>
              </a:ext>
            </a:extLst>
          </p:cNvPr>
          <p:cNvSpPr/>
          <p:nvPr/>
        </p:nvSpPr>
        <p:spPr>
          <a:xfrm>
            <a:off x="3305706" y="3056367"/>
            <a:ext cx="6555943" cy="745265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7" name="Picture 266" descr="Graphical user interface, chat or text message, icon&#10;&#10;Description automatically generated">
            <a:extLst>
              <a:ext uri="{FF2B5EF4-FFF2-40B4-BE49-F238E27FC236}">
                <a16:creationId xmlns:a16="http://schemas.microsoft.com/office/drawing/2014/main" id="{732E8FD9-282E-457C-A66A-7E892C024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53" y="3249000"/>
            <a:ext cx="360000" cy="360000"/>
          </a:xfrm>
          <a:prstGeom prst="rect">
            <a:avLst/>
          </a:prstGeom>
        </p:spPr>
      </p:pic>
      <p:pic>
        <p:nvPicPr>
          <p:cNvPr id="4" name="Picture 3" descr="Graphical user interface, text, icon&#10;&#10;Description automatically generated">
            <a:extLst>
              <a:ext uri="{FF2B5EF4-FFF2-40B4-BE49-F238E27FC236}">
                <a16:creationId xmlns:a16="http://schemas.microsoft.com/office/drawing/2014/main" id="{29DC19E5-A376-4F78-9E73-B401414BFF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63" y="3249000"/>
            <a:ext cx="360000" cy="360000"/>
          </a:xfrm>
          <a:prstGeom prst="rect">
            <a:avLst/>
          </a:prstGeom>
        </p:spPr>
      </p:pic>
      <p:pic>
        <p:nvPicPr>
          <p:cNvPr id="8" name="Picture 7" descr="Graphical user interface, chat or text message, icon&#10;&#10;Description automatically generated">
            <a:extLst>
              <a:ext uri="{FF2B5EF4-FFF2-40B4-BE49-F238E27FC236}">
                <a16:creationId xmlns:a16="http://schemas.microsoft.com/office/drawing/2014/main" id="{F360809C-20B2-4C49-A5A0-95AED5F8E5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864" y="3249000"/>
            <a:ext cx="360000" cy="360000"/>
          </a:xfrm>
          <a:prstGeom prst="rect">
            <a:avLst/>
          </a:prstGeom>
        </p:spPr>
      </p:pic>
      <p:pic>
        <p:nvPicPr>
          <p:cNvPr id="10" name="Picture 9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7DCEEE55-5A1F-449C-AA2D-F30F52C58C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91" y="3249000"/>
            <a:ext cx="360000" cy="360000"/>
          </a:xfrm>
          <a:prstGeom prst="rect">
            <a:avLst/>
          </a:prstGeom>
        </p:spPr>
      </p:pic>
      <p:pic>
        <p:nvPicPr>
          <p:cNvPr id="12" name="Picture 11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64CA62AC-F0AB-435D-9E44-565171BD40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918" y="3249000"/>
            <a:ext cx="360000" cy="360000"/>
          </a:xfrm>
          <a:prstGeom prst="rect">
            <a:avLst/>
          </a:prstGeom>
        </p:spPr>
      </p:pic>
      <p:pic>
        <p:nvPicPr>
          <p:cNvPr id="14" name="Picture 13" descr="Graphical user interface, chat or text message, icon&#10;&#10;Description automatically generated">
            <a:extLst>
              <a:ext uri="{FF2B5EF4-FFF2-40B4-BE49-F238E27FC236}">
                <a16:creationId xmlns:a16="http://schemas.microsoft.com/office/drawing/2014/main" id="{940310A7-89B9-4B99-85A0-1AE69BC010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45" y="3249000"/>
            <a:ext cx="360000" cy="36000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AD5E2742-CD3A-41A1-ADC7-A2BA29BDAFB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72" y="3249000"/>
            <a:ext cx="360000" cy="36000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92BDA391-CDD9-4CE2-8002-E7EDC073F0E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999" y="3249000"/>
            <a:ext cx="360000" cy="360000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DC7F833B-DF8E-42D9-9106-457F44B749E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026" y="3249000"/>
            <a:ext cx="360000" cy="360000"/>
          </a:xfrm>
          <a:prstGeom prst="rect">
            <a:avLst/>
          </a:prstGeom>
        </p:spPr>
      </p:pic>
      <p:pic>
        <p:nvPicPr>
          <p:cNvPr id="24" name="Picture 23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EFC0A7DF-7E65-4B66-B6CA-9DFC92CF83A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080" y="3249000"/>
            <a:ext cx="360000" cy="360000"/>
          </a:xfrm>
          <a:prstGeom prst="rect">
            <a:avLst/>
          </a:prstGeom>
        </p:spPr>
      </p:pic>
      <p:pic>
        <p:nvPicPr>
          <p:cNvPr id="26" name="Picture 25" descr="Text, icon&#10;&#10;Description automatically generated">
            <a:extLst>
              <a:ext uri="{FF2B5EF4-FFF2-40B4-BE49-F238E27FC236}">
                <a16:creationId xmlns:a16="http://schemas.microsoft.com/office/drawing/2014/main" id="{60A44B7A-7CE3-4769-83F5-22FB470F66F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107" y="3249000"/>
            <a:ext cx="360000" cy="360000"/>
          </a:xfrm>
          <a:prstGeom prst="rect">
            <a:avLst/>
          </a:prstGeom>
        </p:spPr>
      </p:pic>
      <p:pic>
        <p:nvPicPr>
          <p:cNvPr id="28" name="Picture 27" descr="Graphical user interface, text, icon&#10;&#10;Description automatically generated">
            <a:extLst>
              <a:ext uri="{FF2B5EF4-FFF2-40B4-BE49-F238E27FC236}">
                <a16:creationId xmlns:a16="http://schemas.microsoft.com/office/drawing/2014/main" id="{CCB9F31C-8B4C-4500-BC11-8CBC0C23C06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134" y="3249000"/>
            <a:ext cx="360000" cy="3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EEC81C-6E81-4398-BACF-B0C9D8335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 Fail Rate - Hypothesis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9C1FFE-7A0B-4D59-B56D-A0E1ACAAC3CB}"/>
              </a:ext>
            </a:extLst>
          </p:cNvPr>
          <p:cNvGrpSpPr/>
          <p:nvPr/>
        </p:nvGrpSpPr>
        <p:grpSpPr>
          <a:xfrm>
            <a:off x="779689" y="1794871"/>
            <a:ext cx="1860397" cy="1261496"/>
            <a:chOff x="779689" y="1794871"/>
            <a:chExt cx="1860397" cy="126149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263D1B6-D0BC-4762-A1EC-4C53C572DD2E}"/>
                </a:ext>
              </a:extLst>
            </p:cNvPr>
            <p:cNvGrpSpPr/>
            <p:nvPr/>
          </p:nvGrpSpPr>
          <p:grpSpPr>
            <a:xfrm>
              <a:off x="779689" y="1794871"/>
              <a:ext cx="1670355" cy="1261496"/>
              <a:chOff x="779689" y="1794871"/>
              <a:chExt cx="1670355" cy="1261496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67933D7A-8D9D-41EE-B5F3-69A27147EE93}"/>
                  </a:ext>
                </a:extLst>
              </p:cNvPr>
              <p:cNvSpPr/>
              <p:nvPr/>
            </p:nvSpPr>
            <p:spPr>
              <a:xfrm>
                <a:off x="912142" y="2038807"/>
                <a:ext cx="1537902" cy="1017560"/>
              </a:xfrm>
              <a:custGeom>
                <a:avLst/>
                <a:gdLst>
                  <a:gd name="connsiteX0" fmla="*/ 0 w 1537902"/>
                  <a:gd name="connsiteY0" fmla="*/ 169597 h 1017560"/>
                  <a:gd name="connsiteX1" fmla="*/ 169597 w 1537902"/>
                  <a:gd name="connsiteY1" fmla="*/ 0 h 1017560"/>
                  <a:gd name="connsiteX2" fmla="*/ 744977 w 1537902"/>
                  <a:gd name="connsiteY2" fmla="*/ 0 h 1017560"/>
                  <a:gd name="connsiteX3" fmla="*/ 1368305 w 1537902"/>
                  <a:gd name="connsiteY3" fmla="*/ 0 h 1017560"/>
                  <a:gd name="connsiteX4" fmla="*/ 1537902 w 1537902"/>
                  <a:gd name="connsiteY4" fmla="*/ 169597 h 1017560"/>
                  <a:gd name="connsiteX5" fmla="*/ 1537902 w 1537902"/>
                  <a:gd name="connsiteY5" fmla="*/ 847963 h 1017560"/>
                  <a:gd name="connsiteX6" fmla="*/ 1368305 w 1537902"/>
                  <a:gd name="connsiteY6" fmla="*/ 1017560 h 1017560"/>
                  <a:gd name="connsiteX7" fmla="*/ 780938 w 1537902"/>
                  <a:gd name="connsiteY7" fmla="*/ 1017560 h 1017560"/>
                  <a:gd name="connsiteX8" fmla="*/ 169597 w 1537902"/>
                  <a:gd name="connsiteY8" fmla="*/ 1017560 h 1017560"/>
                  <a:gd name="connsiteX9" fmla="*/ 0 w 1537902"/>
                  <a:gd name="connsiteY9" fmla="*/ 847963 h 1017560"/>
                  <a:gd name="connsiteX10" fmla="*/ 0 w 1537902"/>
                  <a:gd name="connsiteY10" fmla="*/ 169597 h 1017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37902" h="1017560" fill="none" extrusionOk="0">
                    <a:moveTo>
                      <a:pt x="0" y="169597"/>
                    </a:moveTo>
                    <a:cubicBezTo>
                      <a:pt x="4068" y="78233"/>
                      <a:pt x="62324" y="-7149"/>
                      <a:pt x="169597" y="0"/>
                    </a:cubicBezTo>
                    <a:cubicBezTo>
                      <a:pt x="439305" y="-5542"/>
                      <a:pt x="514960" y="1963"/>
                      <a:pt x="744977" y="0"/>
                    </a:cubicBezTo>
                    <a:cubicBezTo>
                      <a:pt x="974994" y="-1963"/>
                      <a:pt x="1063603" y="16808"/>
                      <a:pt x="1368305" y="0"/>
                    </a:cubicBezTo>
                    <a:cubicBezTo>
                      <a:pt x="1451384" y="5636"/>
                      <a:pt x="1535310" y="80352"/>
                      <a:pt x="1537902" y="169597"/>
                    </a:cubicBezTo>
                    <a:cubicBezTo>
                      <a:pt x="1562589" y="449728"/>
                      <a:pt x="1538347" y="587793"/>
                      <a:pt x="1537902" y="847963"/>
                    </a:cubicBezTo>
                    <a:cubicBezTo>
                      <a:pt x="1558782" y="939423"/>
                      <a:pt x="1460566" y="1024848"/>
                      <a:pt x="1368305" y="1017560"/>
                    </a:cubicBezTo>
                    <a:cubicBezTo>
                      <a:pt x="1188730" y="1005484"/>
                      <a:pt x="1045510" y="1038971"/>
                      <a:pt x="780938" y="1017560"/>
                    </a:cubicBezTo>
                    <a:cubicBezTo>
                      <a:pt x="516366" y="996149"/>
                      <a:pt x="327476" y="1024813"/>
                      <a:pt x="169597" y="1017560"/>
                    </a:cubicBezTo>
                    <a:cubicBezTo>
                      <a:pt x="85117" y="1010421"/>
                      <a:pt x="-10458" y="926327"/>
                      <a:pt x="0" y="847963"/>
                    </a:cubicBezTo>
                    <a:cubicBezTo>
                      <a:pt x="28802" y="567138"/>
                      <a:pt x="23004" y="407838"/>
                      <a:pt x="0" y="169597"/>
                    </a:cubicBezTo>
                    <a:close/>
                  </a:path>
                  <a:path w="1537902" h="1017560" stroke="0" extrusionOk="0">
                    <a:moveTo>
                      <a:pt x="0" y="169597"/>
                    </a:moveTo>
                    <a:cubicBezTo>
                      <a:pt x="-7341" y="90721"/>
                      <a:pt x="84306" y="-922"/>
                      <a:pt x="169597" y="0"/>
                    </a:cubicBezTo>
                    <a:cubicBezTo>
                      <a:pt x="394437" y="5094"/>
                      <a:pt x="513205" y="503"/>
                      <a:pt x="732990" y="0"/>
                    </a:cubicBezTo>
                    <a:cubicBezTo>
                      <a:pt x="952775" y="-503"/>
                      <a:pt x="1137414" y="-8175"/>
                      <a:pt x="1368305" y="0"/>
                    </a:cubicBezTo>
                    <a:cubicBezTo>
                      <a:pt x="1442598" y="9516"/>
                      <a:pt x="1524075" y="72096"/>
                      <a:pt x="1537902" y="169597"/>
                    </a:cubicBezTo>
                    <a:cubicBezTo>
                      <a:pt x="1563176" y="462846"/>
                      <a:pt x="1522388" y="539766"/>
                      <a:pt x="1537902" y="847963"/>
                    </a:cubicBezTo>
                    <a:cubicBezTo>
                      <a:pt x="1535052" y="948221"/>
                      <a:pt x="1476404" y="1007804"/>
                      <a:pt x="1368305" y="1017560"/>
                    </a:cubicBezTo>
                    <a:cubicBezTo>
                      <a:pt x="1167860" y="1043972"/>
                      <a:pt x="1029129" y="991197"/>
                      <a:pt x="768951" y="1017560"/>
                    </a:cubicBezTo>
                    <a:cubicBezTo>
                      <a:pt x="508773" y="1043923"/>
                      <a:pt x="301235" y="1004177"/>
                      <a:pt x="169597" y="1017560"/>
                    </a:cubicBezTo>
                    <a:cubicBezTo>
                      <a:pt x="81121" y="1010165"/>
                      <a:pt x="-10544" y="921380"/>
                      <a:pt x="0" y="847963"/>
                    </a:cubicBezTo>
                    <a:cubicBezTo>
                      <a:pt x="19044" y="683878"/>
                      <a:pt x="31687" y="325248"/>
                      <a:pt x="0" y="169597"/>
                    </a:cubicBezTo>
                    <a:close/>
                  </a:path>
                </a:pathLst>
              </a:custGeom>
              <a:ln>
                <a:solidFill>
                  <a:schemeClr val="bg1">
                    <a:lumMod val="65000"/>
                  </a:schemeClr>
                </a:solidFill>
                <a:prstDash val="dash"/>
                <a:extLst>
                  <a:ext uri="{C807C97D-BFC1-408E-A445-0C87EB9F89A2}">
                    <ask:lineSketchStyleProps xmlns:ask="http://schemas.microsoft.com/office/drawing/2018/sketchyshapes" sd="4090856673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 DEPLOMENT HAS DROPPED OUT OF THE CALCULATION WINDOW</a:t>
                </a:r>
              </a:p>
            </p:txBody>
          </p:sp>
          <p:pic>
            <p:nvPicPr>
              <p:cNvPr id="1026" name="Picture 2" descr="Pin Icon">
                <a:extLst>
                  <a:ext uri="{FF2B5EF4-FFF2-40B4-BE49-F238E27FC236}">
                    <a16:creationId xmlns:a16="http://schemas.microsoft.com/office/drawing/2014/main" id="{93D93470-01E6-4858-A035-03BDBA3CD6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151419">
                <a:off x="779689" y="1794871"/>
                <a:ext cx="316998" cy="316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1" name="Picture 2" descr="Pin Icon">
              <a:extLst>
                <a:ext uri="{FF2B5EF4-FFF2-40B4-BE49-F238E27FC236}">
                  <a16:creationId xmlns:a16="http://schemas.microsoft.com/office/drawing/2014/main" id="{03A3A233-ACF8-49FB-A8CC-65E90787E7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48581" flipH="1">
              <a:off x="2323088" y="1794871"/>
              <a:ext cx="316998" cy="316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04276A-B4CB-481E-9B8F-2EEAD6DA3409}"/>
              </a:ext>
            </a:extLst>
          </p:cNvPr>
          <p:cNvGrpSpPr/>
          <p:nvPr/>
        </p:nvGrpSpPr>
        <p:grpSpPr>
          <a:xfrm>
            <a:off x="10081443" y="1794871"/>
            <a:ext cx="1860397" cy="1261496"/>
            <a:chOff x="10081443" y="1794871"/>
            <a:chExt cx="1860397" cy="1261496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E63C6CB-F777-476E-8BBA-A7D34E86390B}"/>
                </a:ext>
              </a:extLst>
            </p:cNvPr>
            <p:cNvSpPr/>
            <p:nvPr/>
          </p:nvSpPr>
          <p:spPr>
            <a:xfrm>
              <a:off x="10213896" y="2038807"/>
              <a:ext cx="1537902" cy="1017560"/>
            </a:xfrm>
            <a:custGeom>
              <a:avLst/>
              <a:gdLst>
                <a:gd name="connsiteX0" fmla="*/ 0 w 1537902"/>
                <a:gd name="connsiteY0" fmla="*/ 169597 h 1017560"/>
                <a:gd name="connsiteX1" fmla="*/ 169597 w 1537902"/>
                <a:gd name="connsiteY1" fmla="*/ 0 h 1017560"/>
                <a:gd name="connsiteX2" fmla="*/ 744977 w 1537902"/>
                <a:gd name="connsiteY2" fmla="*/ 0 h 1017560"/>
                <a:gd name="connsiteX3" fmla="*/ 1368305 w 1537902"/>
                <a:gd name="connsiteY3" fmla="*/ 0 h 1017560"/>
                <a:gd name="connsiteX4" fmla="*/ 1537902 w 1537902"/>
                <a:gd name="connsiteY4" fmla="*/ 169597 h 1017560"/>
                <a:gd name="connsiteX5" fmla="*/ 1537902 w 1537902"/>
                <a:gd name="connsiteY5" fmla="*/ 847963 h 1017560"/>
                <a:gd name="connsiteX6" fmla="*/ 1368305 w 1537902"/>
                <a:gd name="connsiteY6" fmla="*/ 1017560 h 1017560"/>
                <a:gd name="connsiteX7" fmla="*/ 780938 w 1537902"/>
                <a:gd name="connsiteY7" fmla="*/ 1017560 h 1017560"/>
                <a:gd name="connsiteX8" fmla="*/ 169597 w 1537902"/>
                <a:gd name="connsiteY8" fmla="*/ 1017560 h 1017560"/>
                <a:gd name="connsiteX9" fmla="*/ 0 w 1537902"/>
                <a:gd name="connsiteY9" fmla="*/ 847963 h 1017560"/>
                <a:gd name="connsiteX10" fmla="*/ 0 w 1537902"/>
                <a:gd name="connsiteY10" fmla="*/ 169597 h 1017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37902" h="1017560" fill="none" extrusionOk="0">
                  <a:moveTo>
                    <a:pt x="0" y="169597"/>
                  </a:moveTo>
                  <a:cubicBezTo>
                    <a:pt x="4068" y="78233"/>
                    <a:pt x="62324" y="-7149"/>
                    <a:pt x="169597" y="0"/>
                  </a:cubicBezTo>
                  <a:cubicBezTo>
                    <a:pt x="439305" y="-5542"/>
                    <a:pt x="514960" y="1963"/>
                    <a:pt x="744977" y="0"/>
                  </a:cubicBezTo>
                  <a:cubicBezTo>
                    <a:pt x="974994" y="-1963"/>
                    <a:pt x="1063603" y="16808"/>
                    <a:pt x="1368305" y="0"/>
                  </a:cubicBezTo>
                  <a:cubicBezTo>
                    <a:pt x="1451384" y="5636"/>
                    <a:pt x="1535310" y="80352"/>
                    <a:pt x="1537902" y="169597"/>
                  </a:cubicBezTo>
                  <a:cubicBezTo>
                    <a:pt x="1562589" y="449728"/>
                    <a:pt x="1538347" y="587793"/>
                    <a:pt x="1537902" y="847963"/>
                  </a:cubicBezTo>
                  <a:cubicBezTo>
                    <a:pt x="1558782" y="939423"/>
                    <a:pt x="1460566" y="1024848"/>
                    <a:pt x="1368305" y="1017560"/>
                  </a:cubicBezTo>
                  <a:cubicBezTo>
                    <a:pt x="1188730" y="1005484"/>
                    <a:pt x="1045510" y="1038971"/>
                    <a:pt x="780938" y="1017560"/>
                  </a:cubicBezTo>
                  <a:cubicBezTo>
                    <a:pt x="516366" y="996149"/>
                    <a:pt x="327476" y="1024813"/>
                    <a:pt x="169597" y="1017560"/>
                  </a:cubicBezTo>
                  <a:cubicBezTo>
                    <a:pt x="85117" y="1010421"/>
                    <a:pt x="-10458" y="926327"/>
                    <a:pt x="0" y="847963"/>
                  </a:cubicBezTo>
                  <a:cubicBezTo>
                    <a:pt x="28802" y="567138"/>
                    <a:pt x="23004" y="407838"/>
                    <a:pt x="0" y="169597"/>
                  </a:cubicBezTo>
                  <a:close/>
                </a:path>
                <a:path w="1537902" h="1017560" stroke="0" extrusionOk="0">
                  <a:moveTo>
                    <a:pt x="0" y="169597"/>
                  </a:moveTo>
                  <a:cubicBezTo>
                    <a:pt x="-7341" y="90721"/>
                    <a:pt x="84306" y="-922"/>
                    <a:pt x="169597" y="0"/>
                  </a:cubicBezTo>
                  <a:cubicBezTo>
                    <a:pt x="394437" y="5094"/>
                    <a:pt x="513205" y="503"/>
                    <a:pt x="732990" y="0"/>
                  </a:cubicBezTo>
                  <a:cubicBezTo>
                    <a:pt x="952775" y="-503"/>
                    <a:pt x="1137414" y="-8175"/>
                    <a:pt x="1368305" y="0"/>
                  </a:cubicBezTo>
                  <a:cubicBezTo>
                    <a:pt x="1442598" y="9516"/>
                    <a:pt x="1524075" y="72096"/>
                    <a:pt x="1537902" y="169597"/>
                  </a:cubicBezTo>
                  <a:cubicBezTo>
                    <a:pt x="1563176" y="462846"/>
                    <a:pt x="1522388" y="539766"/>
                    <a:pt x="1537902" y="847963"/>
                  </a:cubicBezTo>
                  <a:cubicBezTo>
                    <a:pt x="1535052" y="948221"/>
                    <a:pt x="1476404" y="1007804"/>
                    <a:pt x="1368305" y="1017560"/>
                  </a:cubicBezTo>
                  <a:cubicBezTo>
                    <a:pt x="1167860" y="1043972"/>
                    <a:pt x="1029129" y="991197"/>
                    <a:pt x="768951" y="1017560"/>
                  </a:cubicBezTo>
                  <a:cubicBezTo>
                    <a:pt x="508773" y="1043923"/>
                    <a:pt x="301235" y="1004177"/>
                    <a:pt x="169597" y="1017560"/>
                  </a:cubicBezTo>
                  <a:cubicBezTo>
                    <a:pt x="81121" y="1010165"/>
                    <a:pt x="-10544" y="921380"/>
                    <a:pt x="0" y="847963"/>
                  </a:cubicBezTo>
                  <a:cubicBezTo>
                    <a:pt x="19044" y="683878"/>
                    <a:pt x="31687" y="325248"/>
                    <a:pt x="0" y="169597"/>
                  </a:cubicBezTo>
                  <a:close/>
                </a:path>
              </a:pathLst>
            </a:custGeom>
            <a:ln>
              <a:solidFill>
                <a:schemeClr val="bg1">
                  <a:lumMod val="65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4090856673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CHANGE FAIL RATE CHANGES</a:t>
              </a:r>
              <a:br>
                <a:rPr lang="en-GB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lang="en-GB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WITHOUT</a:t>
              </a:r>
              <a:br>
                <a:rPr lang="en-GB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lang="en-GB" sz="1200" b="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 DEPLOYMENT HAPPENING</a:t>
              </a:r>
            </a:p>
          </p:txBody>
        </p:sp>
        <p:pic>
          <p:nvPicPr>
            <p:cNvPr id="33" name="Picture 2" descr="Pin Icon">
              <a:extLst>
                <a:ext uri="{FF2B5EF4-FFF2-40B4-BE49-F238E27FC236}">
                  <a16:creationId xmlns:a16="http://schemas.microsoft.com/office/drawing/2014/main" id="{1DE19A34-B8F9-4517-B3B6-C04EA9CE8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151419">
              <a:off x="10081443" y="1794871"/>
              <a:ext cx="316998" cy="316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Pin Icon">
              <a:extLst>
                <a:ext uri="{FF2B5EF4-FFF2-40B4-BE49-F238E27FC236}">
                  <a16:creationId xmlns:a16="http://schemas.microsoft.com/office/drawing/2014/main" id="{F3CC8EE3-944E-4163-A771-07CA7EBAD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448581" flipH="1">
              <a:off x="11624842" y="1794871"/>
              <a:ext cx="316998" cy="316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F8040F9-2AC0-4798-8739-741E0EF478C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37" y="3249000"/>
            <a:ext cx="360000" cy="360000"/>
          </a:xfrm>
          <a:prstGeom prst="rect">
            <a:avLst/>
          </a:prstGeom>
        </p:spPr>
      </p:pic>
      <p:pic>
        <p:nvPicPr>
          <p:cNvPr id="30" name="Picture 29" descr="Text, icon&#10;&#10;Description automatically generated">
            <a:extLst>
              <a:ext uri="{FF2B5EF4-FFF2-40B4-BE49-F238E27FC236}">
                <a16:creationId xmlns:a16="http://schemas.microsoft.com/office/drawing/2014/main" id="{50D25D79-7606-4A77-823B-DB6E16AC8E4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80" y="3249000"/>
            <a:ext cx="360000" cy="360000"/>
          </a:xfrm>
          <a:prstGeom prst="rect">
            <a:avLst/>
          </a:prstGeom>
        </p:spPr>
      </p:pic>
      <p:sp>
        <p:nvSpPr>
          <p:cNvPr id="27" name="Callout: Down Arrow 26">
            <a:extLst>
              <a:ext uri="{FF2B5EF4-FFF2-40B4-BE49-F238E27FC236}">
                <a16:creationId xmlns:a16="http://schemas.microsoft.com/office/drawing/2014/main" id="{055B14A3-C0ED-4174-82C2-FFEA251E490B}"/>
              </a:ext>
            </a:extLst>
          </p:cNvPr>
          <p:cNvSpPr/>
          <p:nvPr/>
        </p:nvSpPr>
        <p:spPr>
          <a:xfrm>
            <a:off x="9354703" y="2706722"/>
            <a:ext cx="542278" cy="542278"/>
          </a:xfrm>
          <a:prstGeom prst="downArrowCallou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22%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1C3415-1725-422B-82B7-7FADABA4C998}"/>
              </a:ext>
            </a:extLst>
          </p:cNvPr>
          <p:cNvSpPr/>
          <p:nvPr/>
        </p:nvSpPr>
        <p:spPr>
          <a:xfrm>
            <a:off x="2677364" y="2647989"/>
            <a:ext cx="7309214" cy="174113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08BB96D-2DCB-49B6-B609-5392EAC088F5}"/>
              </a:ext>
            </a:extLst>
          </p:cNvPr>
          <p:cNvSpPr/>
          <p:nvPr/>
        </p:nvSpPr>
        <p:spPr>
          <a:xfrm>
            <a:off x="3669013" y="4581753"/>
            <a:ext cx="1537902" cy="101756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4090856673">
                  <a:custGeom>
                    <a:avLst/>
                    <a:gdLst>
                      <a:gd name="connsiteX0" fmla="*/ 0 w 1537902"/>
                      <a:gd name="connsiteY0" fmla="*/ 169597 h 1017560"/>
                      <a:gd name="connsiteX1" fmla="*/ 169597 w 1537902"/>
                      <a:gd name="connsiteY1" fmla="*/ 0 h 1017560"/>
                      <a:gd name="connsiteX2" fmla="*/ 744977 w 1537902"/>
                      <a:gd name="connsiteY2" fmla="*/ 0 h 1017560"/>
                      <a:gd name="connsiteX3" fmla="*/ 1368305 w 1537902"/>
                      <a:gd name="connsiteY3" fmla="*/ 0 h 1017560"/>
                      <a:gd name="connsiteX4" fmla="*/ 1537902 w 1537902"/>
                      <a:gd name="connsiteY4" fmla="*/ 169597 h 1017560"/>
                      <a:gd name="connsiteX5" fmla="*/ 1537902 w 1537902"/>
                      <a:gd name="connsiteY5" fmla="*/ 847963 h 1017560"/>
                      <a:gd name="connsiteX6" fmla="*/ 1368305 w 1537902"/>
                      <a:gd name="connsiteY6" fmla="*/ 1017560 h 1017560"/>
                      <a:gd name="connsiteX7" fmla="*/ 780938 w 1537902"/>
                      <a:gd name="connsiteY7" fmla="*/ 1017560 h 1017560"/>
                      <a:gd name="connsiteX8" fmla="*/ 169597 w 1537902"/>
                      <a:gd name="connsiteY8" fmla="*/ 1017560 h 1017560"/>
                      <a:gd name="connsiteX9" fmla="*/ 0 w 1537902"/>
                      <a:gd name="connsiteY9" fmla="*/ 847963 h 1017560"/>
                      <a:gd name="connsiteX10" fmla="*/ 0 w 1537902"/>
                      <a:gd name="connsiteY10" fmla="*/ 169597 h 1017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37902" h="1017560" fill="none" extrusionOk="0">
                        <a:moveTo>
                          <a:pt x="0" y="169597"/>
                        </a:moveTo>
                        <a:cubicBezTo>
                          <a:pt x="4068" y="78233"/>
                          <a:pt x="62324" y="-7149"/>
                          <a:pt x="169597" y="0"/>
                        </a:cubicBezTo>
                        <a:cubicBezTo>
                          <a:pt x="439305" y="-5542"/>
                          <a:pt x="514960" y="1963"/>
                          <a:pt x="744977" y="0"/>
                        </a:cubicBezTo>
                        <a:cubicBezTo>
                          <a:pt x="974994" y="-1963"/>
                          <a:pt x="1063603" y="16808"/>
                          <a:pt x="1368305" y="0"/>
                        </a:cubicBezTo>
                        <a:cubicBezTo>
                          <a:pt x="1451384" y="5636"/>
                          <a:pt x="1535310" y="80352"/>
                          <a:pt x="1537902" y="169597"/>
                        </a:cubicBezTo>
                        <a:cubicBezTo>
                          <a:pt x="1562589" y="449728"/>
                          <a:pt x="1538347" y="587793"/>
                          <a:pt x="1537902" y="847963"/>
                        </a:cubicBezTo>
                        <a:cubicBezTo>
                          <a:pt x="1558782" y="939423"/>
                          <a:pt x="1460566" y="1024848"/>
                          <a:pt x="1368305" y="1017560"/>
                        </a:cubicBezTo>
                        <a:cubicBezTo>
                          <a:pt x="1188730" y="1005484"/>
                          <a:pt x="1045510" y="1038971"/>
                          <a:pt x="780938" y="1017560"/>
                        </a:cubicBezTo>
                        <a:cubicBezTo>
                          <a:pt x="516366" y="996149"/>
                          <a:pt x="327476" y="1024813"/>
                          <a:pt x="169597" y="1017560"/>
                        </a:cubicBezTo>
                        <a:cubicBezTo>
                          <a:pt x="85117" y="1010421"/>
                          <a:pt x="-10458" y="926327"/>
                          <a:pt x="0" y="847963"/>
                        </a:cubicBezTo>
                        <a:cubicBezTo>
                          <a:pt x="28802" y="567138"/>
                          <a:pt x="23004" y="407838"/>
                          <a:pt x="0" y="169597"/>
                        </a:cubicBezTo>
                        <a:close/>
                      </a:path>
                      <a:path w="1537902" h="1017560" stroke="0" extrusionOk="0">
                        <a:moveTo>
                          <a:pt x="0" y="169597"/>
                        </a:moveTo>
                        <a:cubicBezTo>
                          <a:pt x="-7341" y="90721"/>
                          <a:pt x="84306" y="-922"/>
                          <a:pt x="169597" y="0"/>
                        </a:cubicBezTo>
                        <a:cubicBezTo>
                          <a:pt x="394437" y="5094"/>
                          <a:pt x="513205" y="503"/>
                          <a:pt x="732990" y="0"/>
                        </a:cubicBezTo>
                        <a:cubicBezTo>
                          <a:pt x="952775" y="-503"/>
                          <a:pt x="1137414" y="-8175"/>
                          <a:pt x="1368305" y="0"/>
                        </a:cubicBezTo>
                        <a:cubicBezTo>
                          <a:pt x="1442598" y="9516"/>
                          <a:pt x="1524075" y="72096"/>
                          <a:pt x="1537902" y="169597"/>
                        </a:cubicBezTo>
                        <a:cubicBezTo>
                          <a:pt x="1563176" y="462846"/>
                          <a:pt x="1522388" y="539766"/>
                          <a:pt x="1537902" y="847963"/>
                        </a:cubicBezTo>
                        <a:cubicBezTo>
                          <a:pt x="1535052" y="948221"/>
                          <a:pt x="1476404" y="1007804"/>
                          <a:pt x="1368305" y="1017560"/>
                        </a:cubicBezTo>
                        <a:cubicBezTo>
                          <a:pt x="1167860" y="1043972"/>
                          <a:pt x="1029129" y="991197"/>
                          <a:pt x="768951" y="1017560"/>
                        </a:cubicBezTo>
                        <a:cubicBezTo>
                          <a:pt x="508773" y="1043923"/>
                          <a:pt x="301235" y="1004177"/>
                          <a:pt x="169597" y="1017560"/>
                        </a:cubicBezTo>
                        <a:cubicBezTo>
                          <a:pt x="81121" y="1010165"/>
                          <a:pt x="-10544" y="921380"/>
                          <a:pt x="0" y="847963"/>
                        </a:cubicBezTo>
                        <a:cubicBezTo>
                          <a:pt x="19044" y="683878"/>
                          <a:pt x="31687" y="325248"/>
                          <a:pt x="0" y="1695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REMOVE THE TIME WINDOW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37F7923-B363-4838-8BC2-9D295CCC0D22}"/>
              </a:ext>
            </a:extLst>
          </p:cNvPr>
          <p:cNvSpPr/>
          <p:nvPr/>
        </p:nvSpPr>
        <p:spPr>
          <a:xfrm>
            <a:off x="5320420" y="4581753"/>
            <a:ext cx="1537902" cy="101756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4090856673">
                  <a:custGeom>
                    <a:avLst/>
                    <a:gdLst>
                      <a:gd name="connsiteX0" fmla="*/ 0 w 1537902"/>
                      <a:gd name="connsiteY0" fmla="*/ 169597 h 1017560"/>
                      <a:gd name="connsiteX1" fmla="*/ 169597 w 1537902"/>
                      <a:gd name="connsiteY1" fmla="*/ 0 h 1017560"/>
                      <a:gd name="connsiteX2" fmla="*/ 744977 w 1537902"/>
                      <a:gd name="connsiteY2" fmla="*/ 0 h 1017560"/>
                      <a:gd name="connsiteX3" fmla="*/ 1368305 w 1537902"/>
                      <a:gd name="connsiteY3" fmla="*/ 0 h 1017560"/>
                      <a:gd name="connsiteX4" fmla="*/ 1537902 w 1537902"/>
                      <a:gd name="connsiteY4" fmla="*/ 169597 h 1017560"/>
                      <a:gd name="connsiteX5" fmla="*/ 1537902 w 1537902"/>
                      <a:gd name="connsiteY5" fmla="*/ 847963 h 1017560"/>
                      <a:gd name="connsiteX6" fmla="*/ 1368305 w 1537902"/>
                      <a:gd name="connsiteY6" fmla="*/ 1017560 h 1017560"/>
                      <a:gd name="connsiteX7" fmla="*/ 780938 w 1537902"/>
                      <a:gd name="connsiteY7" fmla="*/ 1017560 h 1017560"/>
                      <a:gd name="connsiteX8" fmla="*/ 169597 w 1537902"/>
                      <a:gd name="connsiteY8" fmla="*/ 1017560 h 1017560"/>
                      <a:gd name="connsiteX9" fmla="*/ 0 w 1537902"/>
                      <a:gd name="connsiteY9" fmla="*/ 847963 h 1017560"/>
                      <a:gd name="connsiteX10" fmla="*/ 0 w 1537902"/>
                      <a:gd name="connsiteY10" fmla="*/ 169597 h 1017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37902" h="1017560" fill="none" extrusionOk="0">
                        <a:moveTo>
                          <a:pt x="0" y="169597"/>
                        </a:moveTo>
                        <a:cubicBezTo>
                          <a:pt x="4068" y="78233"/>
                          <a:pt x="62324" y="-7149"/>
                          <a:pt x="169597" y="0"/>
                        </a:cubicBezTo>
                        <a:cubicBezTo>
                          <a:pt x="439305" y="-5542"/>
                          <a:pt x="514960" y="1963"/>
                          <a:pt x="744977" y="0"/>
                        </a:cubicBezTo>
                        <a:cubicBezTo>
                          <a:pt x="974994" y="-1963"/>
                          <a:pt x="1063603" y="16808"/>
                          <a:pt x="1368305" y="0"/>
                        </a:cubicBezTo>
                        <a:cubicBezTo>
                          <a:pt x="1451384" y="5636"/>
                          <a:pt x="1535310" y="80352"/>
                          <a:pt x="1537902" y="169597"/>
                        </a:cubicBezTo>
                        <a:cubicBezTo>
                          <a:pt x="1562589" y="449728"/>
                          <a:pt x="1538347" y="587793"/>
                          <a:pt x="1537902" y="847963"/>
                        </a:cubicBezTo>
                        <a:cubicBezTo>
                          <a:pt x="1558782" y="939423"/>
                          <a:pt x="1460566" y="1024848"/>
                          <a:pt x="1368305" y="1017560"/>
                        </a:cubicBezTo>
                        <a:cubicBezTo>
                          <a:pt x="1188730" y="1005484"/>
                          <a:pt x="1045510" y="1038971"/>
                          <a:pt x="780938" y="1017560"/>
                        </a:cubicBezTo>
                        <a:cubicBezTo>
                          <a:pt x="516366" y="996149"/>
                          <a:pt x="327476" y="1024813"/>
                          <a:pt x="169597" y="1017560"/>
                        </a:cubicBezTo>
                        <a:cubicBezTo>
                          <a:pt x="85117" y="1010421"/>
                          <a:pt x="-10458" y="926327"/>
                          <a:pt x="0" y="847963"/>
                        </a:cubicBezTo>
                        <a:cubicBezTo>
                          <a:pt x="28802" y="567138"/>
                          <a:pt x="23004" y="407838"/>
                          <a:pt x="0" y="169597"/>
                        </a:cubicBezTo>
                        <a:close/>
                      </a:path>
                      <a:path w="1537902" h="1017560" stroke="0" extrusionOk="0">
                        <a:moveTo>
                          <a:pt x="0" y="169597"/>
                        </a:moveTo>
                        <a:cubicBezTo>
                          <a:pt x="-7341" y="90721"/>
                          <a:pt x="84306" y="-922"/>
                          <a:pt x="169597" y="0"/>
                        </a:cubicBezTo>
                        <a:cubicBezTo>
                          <a:pt x="394437" y="5094"/>
                          <a:pt x="513205" y="503"/>
                          <a:pt x="732990" y="0"/>
                        </a:cubicBezTo>
                        <a:cubicBezTo>
                          <a:pt x="952775" y="-503"/>
                          <a:pt x="1137414" y="-8175"/>
                          <a:pt x="1368305" y="0"/>
                        </a:cubicBezTo>
                        <a:cubicBezTo>
                          <a:pt x="1442598" y="9516"/>
                          <a:pt x="1524075" y="72096"/>
                          <a:pt x="1537902" y="169597"/>
                        </a:cubicBezTo>
                        <a:cubicBezTo>
                          <a:pt x="1563176" y="462846"/>
                          <a:pt x="1522388" y="539766"/>
                          <a:pt x="1537902" y="847963"/>
                        </a:cubicBezTo>
                        <a:cubicBezTo>
                          <a:pt x="1535052" y="948221"/>
                          <a:pt x="1476404" y="1007804"/>
                          <a:pt x="1368305" y="1017560"/>
                        </a:cubicBezTo>
                        <a:cubicBezTo>
                          <a:pt x="1167860" y="1043972"/>
                          <a:pt x="1029129" y="991197"/>
                          <a:pt x="768951" y="1017560"/>
                        </a:cubicBezTo>
                        <a:cubicBezTo>
                          <a:pt x="508773" y="1043923"/>
                          <a:pt x="301235" y="1004177"/>
                          <a:pt x="169597" y="1017560"/>
                        </a:cubicBezTo>
                        <a:cubicBezTo>
                          <a:pt x="81121" y="1010165"/>
                          <a:pt x="-10544" y="921380"/>
                          <a:pt x="0" y="847963"/>
                        </a:cubicBezTo>
                        <a:cubicBezTo>
                          <a:pt x="19044" y="683878"/>
                          <a:pt x="31687" y="325248"/>
                          <a:pt x="0" y="1695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CALCULATE THE RATIO/PERCENTAGE ACROSS DEPLOYMENTS ONLY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BE5B462-EA41-45E8-80D0-E22077B00A37}"/>
              </a:ext>
            </a:extLst>
          </p:cNvPr>
          <p:cNvSpPr/>
          <p:nvPr/>
        </p:nvSpPr>
        <p:spPr>
          <a:xfrm>
            <a:off x="6985082" y="4581753"/>
            <a:ext cx="1537902" cy="101756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4090856673">
                  <a:custGeom>
                    <a:avLst/>
                    <a:gdLst>
                      <a:gd name="connsiteX0" fmla="*/ 0 w 1537902"/>
                      <a:gd name="connsiteY0" fmla="*/ 169597 h 1017560"/>
                      <a:gd name="connsiteX1" fmla="*/ 169597 w 1537902"/>
                      <a:gd name="connsiteY1" fmla="*/ 0 h 1017560"/>
                      <a:gd name="connsiteX2" fmla="*/ 744977 w 1537902"/>
                      <a:gd name="connsiteY2" fmla="*/ 0 h 1017560"/>
                      <a:gd name="connsiteX3" fmla="*/ 1368305 w 1537902"/>
                      <a:gd name="connsiteY3" fmla="*/ 0 h 1017560"/>
                      <a:gd name="connsiteX4" fmla="*/ 1537902 w 1537902"/>
                      <a:gd name="connsiteY4" fmla="*/ 169597 h 1017560"/>
                      <a:gd name="connsiteX5" fmla="*/ 1537902 w 1537902"/>
                      <a:gd name="connsiteY5" fmla="*/ 847963 h 1017560"/>
                      <a:gd name="connsiteX6" fmla="*/ 1368305 w 1537902"/>
                      <a:gd name="connsiteY6" fmla="*/ 1017560 h 1017560"/>
                      <a:gd name="connsiteX7" fmla="*/ 780938 w 1537902"/>
                      <a:gd name="connsiteY7" fmla="*/ 1017560 h 1017560"/>
                      <a:gd name="connsiteX8" fmla="*/ 169597 w 1537902"/>
                      <a:gd name="connsiteY8" fmla="*/ 1017560 h 1017560"/>
                      <a:gd name="connsiteX9" fmla="*/ 0 w 1537902"/>
                      <a:gd name="connsiteY9" fmla="*/ 847963 h 1017560"/>
                      <a:gd name="connsiteX10" fmla="*/ 0 w 1537902"/>
                      <a:gd name="connsiteY10" fmla="*/ 169597 h 1017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37902" h="1017560" fill="none" extrusionOk="0">
                        <a:moveTo>
                          <a:pt x="0" y="169597"/>
                        </a:moveTo>
                        <a:cubicBezTo>
                          <a:pt x="4068" y="78233"/>
                          <a:pt x="62324" y="-7149"/>
                          <a:pt x="169597" y="0"/>
                        </a:cubicBezTo>
                        <a:cubicBezTo>
                          <a:pt x="439305" y="-5542"/>
                          <a:pt x="514960" y="1963"/>
                          <a:pt x="744977" y="0"/>
                        </a:cubicBezTo>
                        <a:cubicBezTo>
                          <a:pt x="974994" y="-1963"/>
                          <a:pt x="1063603" y="16808"/>
                          <a:pt x="1368305" y="0"/>
                        </a:cubicBezTo>
                        <a:cubicBezTo>
                          <a:pt x="1451384" y="5636"/>
                          <a:pt x="1535310" y="80352"/>
                          <a:pt x="1537902" y="169597"/>
                        </a:cubicBezTo>
                        <a:cubicBezTo>
                          <a:pt x="1562589" y="449728"/>
                          <a:pt x="1538347" y="587793"/>
                          <a:pt x="1537902" y="847963"/>
                        </a:cubicBezTo>
                        <a:cubicBezTo>
                          <a:pt x="1558782" y="939423"/>
                          <a:pt x="1460566" y="1024848"/>
                          <a:pt x="1368305" y="1017560"/>
                        </a:cubicBezTo>
                        <a:cubicBezTo>
                          <a:pt x="1188730" y="1005484"/>
                          <a:pt x="1045510" y="1038971"/>
                          <a:pt x="780938" y="1017560"/>
                        </a:cubicBezTo>
                        <a:cubicBezTo>
                          <a:pt x="516366" y="996149"/>
                          <a:pt x="327476" y="1024813"/>
                          <a:pt x="169597" y="1017560"/>
                        </a:cubicBezTo>
                        <a:cubicBezTo>
                          <a:pt x="85117" y="1010421"/>
                          <a:pt x="-10458" y="926327"/>
                          <a:pt x="0" y="847963"/>
                        </a:cubicBezTo>
                        <a:cubicBezTo>
                          <a:pt x="28802" y="567138"/>
                          <a:pt x="23004" y="407838"/>
                          <a:pt x="0" y="169597"/>
                        </a:cubicBezTo>
                        <a:close/>
                      </a:path>
                      <a:path w="1537902" h="1017560" stroke="0" extrusionOk="0">
                        <a:moveTo>
                          <a:pt x="0" y="169597"/>
                        </a:moveTo>
                        <a:cubicBezTo>
                          <a:pt x="-7341" y="90721"/>
                          <a:pt x="84306" y="-922"/>
                          <a:pt x="169597" y="0"/>
                        </a:cubicBezTo>
                        <a:cubicBezTo>
                          <a:pt x="394437" y="5094"/>
                          <a:pt x="513205" y="503"/>
                          <a:pt x="732990" y="0"/>
                        </a:cubicBezTo>
                        <a:cubicBezTo>
                          <a:pt x="952775" y="-503"/>
                          <a:pt x="1137414" y="-8175"/>
                          <a:pt x="1368305" y="0"/>
                        </a:cubicBezTo>
                        <a:cubicBezTo>
                          <a:pt x="1442598" y="9516"/>
                          <a:pt x="1524075" y="72096"/>
                          <a:pt x="1537902" y="169597"/>
                        </a:cubicBezTo>
                        <a:cubicBezTo>
                          <a:pt x="1563176" y="462846"/>
                          <a:pt x="1522388" y="539766"/>
                          <a:pt x="1537902" y="847963"/>
                        </a:cubicBezTo>
                        <a:cubicBezTo>
                          <a:pt x="1535052" y="948221"/>
                          <a:pt x="1476404" y="1007804"/>
                          <a:pt x="1368305" y="1017560"/>
                        </a:cubicBezTo>
                        <a:cubicBezTo>
                          <a:pt x="1167860" y="1043972"/>
                          <a:pt x="1029129" y="991197"/>
                          <a:pt x="768951" y="1017560"/>
                        </a:cubicBezTo>
                        <a:cubicBezTo>
                          <a:pt x="508773" y="1043923"/>
                          <a:pt x="301235" y="1004177"/>
                          <a:pt x="169597" y="1017560"/>
                        </a:cubicBezTo>
                        <a:cubicBezTo>
                          <a:pt x="81121" y="1010165"/>
                          <a:pt x="-10544" y="921380"/>
                          <a:pt x="0" y="847963"/>
                        </a:cubicBezTo>
                        <a:cubicBezTo>
                          <a:pt x="19044" y="683878"/>
                          <a:pt x="31687" y="325248"/>
                          <a:pt x="0" y="16959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THE OTHER METRICS TO MAINTAIN TENSION</a:t>
            </a:r>
          </a:p>
        </p:txBody>
      </p:sp>
    </p:spTree>
    <p:extLst>
      <p:ext uri="{BB962C8B-B14F-4D97-AF65-F5344CB8AC3E}">
        <p14:creationId xmlns:p14="http://schemas.microsoft.com/office/powerpoint/2010/main" val="15295409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  <p:bldP spid="42" grpId="0" animBg="1"/>
    </p:bldLst>
  </p:timing>
</p:sld>
</file>

<file path=ppt/theme/theme1.xml><?xml version="1.0" encoding="utf-8"?>
<a:theme xmlns:a="http://schemas.openxmlformats.org/drawingml/2006/main" name="redgate-template (1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8A55D25CE5664BAF8CE50A3BD4E21E" ma:contentTypeVersion="13" ma:contentTypeDescription="Create a new document." ma:contentTypeScope="" ma:versionID="24535d9d8f69ea5db1b2e182a48f49da">
  <xsd:schema xmlns:xsd="http://www.w3.org/2001/XMLSchema" xmlns:xs="http://www.w3.org/2001/XMLSchema" xmlns:p="http://schemas.microsoft.com/office/2006/metadata/properties" xmlns:ns2="00fefbdd-1b80-4d5a-b71b-d6d9ab7b343f" xmlns:ns3="cbaeec86-96e4-4b5b-9658-c23794efb7ee" targetNamespace="http://schemas.microsoft.com/office/2006/metadata/properties" ma:root="true" ma:fieldsID="dbaccf7b529a278f1f92b22ce65e2c86" ns2:_="" ns3:_="">
    <xsd:import namespace="00fefbdd-1b80-4d5a-b71b-d6d9ab7b343f"/>
    <xsd:import namespace="cbaeec86-96e4-4b5b-9658-c23794efb7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Posted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fefbdd-1b80-4d5a-b71b-d6d9ab7b34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Posted" ma:index="16" nillable="true" ma:displayName="Posted" ma:default="1" ma:internalName="Posted">
      <xsd:simpleType>
        <xsd:restriction base="dms:Boolean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aeec86-96e4-4b5b-9658-c23794efb7e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osted xmlns="00fefbdd-1b80-4d5a-b71b-d6d9ab7b343f">true</Posted>
  </documentManagement>
</p:properties>
</file>

<file path=customXml/itemProps1.xml><?xml version="1.0" encoding="utf-8"?>
<ds:datastoreItem xmlns:ds="http://schemas.openxmlformats.org/officeDocument/2006/customXml" ds:itemID="{34511FC4-5E55-453C-A4EE-1134E7F426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343004-96B5-400E-B4F6-EA6107CAB3CF}">
  <ds:schemaRefs>
    <ds:schemaRef ds:uri="00fefbdd-1b80-4d5a-b71b-d6d9ab7b343f"/>
    <ds:schemaRef ds:uri="cbaeec86-96e4-4b5b-9658-c23794efb7e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83505C0-A647-4187-B054-F321A623DD31}">
  <ds:schemaRefs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cbaeec86-96e4-4b5b-9658-c23794efb7ee"/>
    <ds:schemaRef ds:uri="00fefbdd-1b80-4d5a-b71b-d6d9ab7b343f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398</Words>
  <Application>Microsoft Office PowerPoint</Application>
  <PresentationFormat>Widescreen</PresentationFormat>
  <Paragraphs>79</Paragraphs>
  <Slides>9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Roboto Light</vt:lpstr>
      <vt:lpstr>Roboto Bold</vt:lpstr>
      <vt:lpstr>gatebase Medium</vt:lpstr>
      <vt:lpstr>Calibri</vt:lpstr>
      <vt:lpstr>Arial</vt:lpstr>
      <vt:lpstr>Calibri Light</vt:lpstr>
      <vt:lpstr>Roboto Medium</vt:lpstr>
      <vt:lpstr>Apple Symbols</vt:lpstr>
      <vt:lpstr>Roboto Regular</vt:lpstr>
      <vt:lpstr>redgate-template (1)</vt:lpstr>
      <vt:lpstr>Software Delivery Performance</vt:lpstr>
      <vt:lpstr>Software Delivery Performance</vt:lpstr>
      <vt:lpstr>Change Fail Rate - Hypothesis</vt:lpstr>
      <vt:lpstr>Change Fail Rate - Hypothesis</vt:lpstr>
      <vt:lpstr>Change Fail Rate - Hypothesis</vt:lpstr>
      <vt:lpstr>Change Fail Rate - Hypothesis</vt:lpstr>
      <vt:lpstr>Change Fail Rate - Hypothesis</vt:lpstr>
      <vt:lpstr>Change Fail Rate - Hypothesis</vt:lpstr>
      <vt:lpstr>Change Fail Rate - Hypothesis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 DevOps – 2020 Q4 Quarterly Product Development Review</dc:title>
  <dc:creator>Ragan McGill</dc:creator>
  <cp:lastModifiedBy>Ragan McGill</cp:lastModifiedBy>
  <cp:revision>3</cp:revision>
  <dcterms:created xsi:type="dcterms:W3CDTF">2021-02-04T09:14:44Z</dcterms:created>
  <dcterms:modified xsi:type="dcterms:W3CDTF">2021-06-21T10:21:38Z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0x0101002F8A55D25CE5664BAF8CE50A3BD4E21E</vt:lpwstr>
  </property>
</Properties>
</file>